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73" r:id="rId2"/>
    <p:sldId id="289" r:id="rId3"/>
    <p:sldId id="287" r:id="rId4"/>
    <p:sldId id="257" r:id="rId5"/>
    <p:sldId id="258" r:id="rId6"/>
    <p:sldId id="259" r:id="rId7"/>
    <p:sldId id="267" r:id="rId8"/>
    <p:sldId id="268" r:id="rId9"/>
    <p:sldId id="269" r:id="rId10"/>
    <p:sldId id="270" r:id="rId11"/>
    <p:sldId id="271" r:id="rId12"/>
    <p:sldId id="272" r:id="rId13"/>
    <p:sldId id="285" r:id="rId14"/>
    <p:sldId id="274" r:id="rId15"/>
    <p:sldId id="276" r:id="rId16"/>
    <p:sldId id="275" r:id="rId17"/>
    <p:sldId id="286" r:id="rId18"/>
    <p:sldId id="277" r:id="rId19"/>
    <p:sldId id="278" r:id="rId20"/>
    <p:sldId id="279" r:id="rId21"/>
    <p:sldId id="280" r:id="rId22"/>
    <p:sldId id="281" r:id="rId23"/>
    <p:sldId id="282" r:id="rId24"/>
    <p:sldId id="283" r:id="rId25"/>
    <p:sldId id="261" r:id="rId26"/>
    <p:sldId id="264" r:id="rId27"/>
    <p:sldId id="288" r:id="rId28"/>
    <p:sldId id="263" r:id="rId29"/>
    <p:sldId id="266" r:id="rId30"/>
  </p:sldIdLst>
  <p:sldSz cx="18288000" cy="10287000"/>
  <p:notesSz cx="6858000" cy="9144000"/>
  <p:embeddedFontLst>
    <p:embeddedFont>
      <p:font typeface="Bahnschrift" panose="020B0502040204020203" pitchFamily="34" charset="0"/>
      <p:regular r:id="rId31"/>
      <p:bold r:id="rId32"/>
    </p:embeddedFont>
    <p:embeddedFont>
      <p:font typeface="Bahnschrift SemiBold" panose="020B0502040204020203" pitchFamily="34" charset="0"/>
      <p:bold r:id="rId33"/>
    </p:embeddedFont>
    <p:embeddedFont>
      <p:font typeface="Comic Sans MS" panose="030F0702030302020204" pitchFamily="66" charset="0"/>
      <p:regular r:id="rId34"/>
      <p:bold r:id="rId35"/>
      <p:italic r:id="rId36"/>
      <p:boldItalic r:id="rId37"/>
    </p:embeddedFont>
    <p:embeddedFont>
      <p:font typeface="Georgia" panose="02040502050405020303" pitchFamily="18" charset="0"/>
      <p:regular r:id="rId38"/>
      <p:bold r:id="rId39"/>
      <p:italic r:id="rId40"/>
      <p:boldItalic r:id="rId41"/>
    </p:embeddedFont>
    <p:embeddedFont>
      <p:font typeface="High Tower Text" panose="02040502050506030303" pitchFamily="18" charset="0"/>
      <p:regular r:id="rId42"/>
      <p:italic r:id="rId43"/>
    </p:embeddedFont>
    <p:embeddedFont>
      <p:font typeface="Lucida Sans" panose="020B0602030504020204" pitchFamily="34" charset="0"/>
      <p:regular r:id="rId44"/>
      <p:bold r:id="rId45"/>
      <p:italic r:id="rId46"/>
      <p:boldItalic r:id="rId47"/>
    </p:embeddedFont>
    <p:embeddedFont>
      <p:font typeface="Perpetua Titling MT" panose="02020502060505020804" pitchFamily="18" charset="0"/>
      <p:regular r:id="rId48"/>
      <p:bold r:id="rId49"/>
    </p:embeddedFont>
    <p:embeddedFont>
      <p:font typeface="Raleway Medium" pitchFamily="2" charset="0"/>
      <p:regular r:id="rId50"/>
      <p:italic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410EF78-88CE-4A05-BC26-5A37349EC10D}">
          <p14:sldIdLst>
            <p14:sldId id="273"/>
            <p14:sldId id="289"/>
            <p14:sldId id="287"/>
            <p14:sldId id="257"/>
            <p14:sldId id="258"/>
            <p14:sldId id="259"/>
            <p14:sldId id="267"/>
            <p14:sldId id="268"/>
            <p14:sldId id="269"/>
            <p14:sldId id="270"/>
            <p14:sldId id="271"/>
            <p14:sldId id="272"/>
            <p14:sldId id="285"/>
            <p14:sldId id="274"/>
            <p14:sldId id="276"/>
            <p14:sldId id="275"/>
            <p14:sldId id="286"/>
            <p14:sldId id="277"/>
            <p14:sldId id="278"/>
            <p14:sldId id="279"/>
            <p14:sldId id="280"/>
            <p14:sldId id="281"/>
            <p14:sldId id="282"/>
            <p14:sldId id="283"/>
            <p14:sldId id="261"/>
            <p14:sldId id="264"/>
            <p14:sldId id="288"/>
            <p14:sldId id="263"/>
            <p14:sldId id="26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94C"/>
    <a:srgbClr val="20B48C"/>
    <a:srgbClr val="A9DFD0"/>
    <a:srgbClr val="D6A4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7" d="100"/>
          <a:sy n="37" d="100"/>
        </p:scale>
        <p:origin x="988"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s>
</file>

<file path=ppt/charts/_rels/chart1.xml.rels><?xml version="1.0" encoding="UTF-8" standalone="yes"?>
<Relationships xmlns="http://schemas.openxmlformats.org/package/2006/relationships"><Relationship Id="rId3" Type="http://schemas.openxmlformats.org/officeDocument/2006/relationships/oleObject" Target="file:///C:\Users\LENOVO\Desktop\test1_Project.xl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[test1_Project.xls.xlsx]statewise Loan status!statewise loan status</c:name>
    <c:fmtId val="29"/>
  </c:pivotSource>
  <c:chart>
    <c:autoTitleDeleted val="1"/>
    <c:pivotFmts>
      <c:pivotFmt>
        <c:idx val="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'statewise Loan status'!$B$7</c:f>
              <c:strCache>
                <c:ptCount val="1"/>
                <c:pt idx="0">
                  <c:v>Total</c:v>
                </c:pt>
              </c:strCache>
            </c:strRef>
          </c:tx>
          <c:spPr>
            <a:ln w="28575" cap="rnd">
              <a:solidFill>
                <a:schemeClr val="tx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'statewise Loan status'!$A$8:$A$58</c:f>
              <c:strCache>
                <c:ptCount val="50"/>
                <c:pt idx="0">
                  <c:v>AK</c:v>
                </c:pt>
                <c:pt idx="1">
                  <c:v>AL</c:v>
                </c:pt>
                <c:pt idx="2">
                  <c:v>AR</c:v>
                </c:pt>
                <c:pt idx="3">
                  <c:v>AZ</c:v>
                </c:pt>
                <c:pt idx="4">
                  <c:v>CA</c:v>
                </c:pt>
                <c:pt idx="5">
                  <c:v>CO</c:v>
                </c:pt>
                <c:pt idx="6">
                  <c:v>CT</c:v>
                </c:pt>
                <c:pt idx="7">
                  <c:v>DC</c:v>
                </c:pt>
                <c:pt idx="8">
                  <c:v>DE</c:v>
                </c:pt>
                <c:pt idx="9">
                  <c:v>FL</c:v>
                </c:pt>
                <c:pt idx="10">
                  <c:v>GA</c:v>
                </c:pt>
                <c:pt idx="11">
                  <c:v>HI</c:v>
                </c:pt>
                <c:pt idx="12">
                  <c:v>IA</c:v>
                </c:pt>
                <c:pt idx="13">
                  <c:v>ID</c:v>
                </c:pt>
                <c:pt idx="14">
                  <c:v>IL</c:v>
                </c:pt>
                <c:pt idx="15">
                  <c:v>IN</c:v>
                </c:pt>
                <c:pt idx="16">
                  <c:v>KS</c:v>
                </c:pt>
                <c:pt idx="17">
                  <c:v>KY</c:v>
                </c:pt>
                <c:pt idx="18">
                  <c:v>LA</c:v>
                </c:pt>
                <c:pt idx="19">
                  <c:v>MA</c:v>
                </c:pt>
                <c:pt idx="20">
                  <c:v>MD</c:v>
                </c:pt>
                <c:pt idx="21">
                  <c:v>ME</c:v>
                </c:pt>
                <c:pt idx="22">
                  <c:v>MI</c:v>
                </c:pt>
                <c:pt idx="23">
                  <c:v>MN</c:v>
                </c:pt>
                <c:pt idx="24">
                  <c:v>MO</c:v>
                </c:pt>
                <c:pt idx="25">
                  <c:v>MS</c:v>
                </c:pt>
                <c:pt idx="26">
                  <c:v>MT</c:v>
                </c:pt>
                <c:pt idx="27">
                  <c:v>NC</c:v>
                </c:pt>
                <c:pt idx="28">
                  <c:v>NE</c:v>
                </c:pt>
                <c:pt idx="29">
                  <c:v>NH</c:v>
                </c:pt>
                <c:pt idx="30">
                  <c:v>NJ</c:v>
                </c:pt>
                <c:pt idx="31">
                  <c:v>NM</c:v>
                </c:pt>
                <c:pt idx="32">
                  <c:v>NV</c:v>
                </c:pt>
                <c:pt idx="33">
                  <c:v>NY</c:v>
                </c:pt>
                <c:pt idx="34">
                  <c:v>OH</c:v>
                </c:pt>
                <c:pt idx="35">
                  <c:v>OK</c:v>
                </c:pt>
                <c:pt idx="36">
                  <c:v>OR</c:v>
                </c:pt>
                <c:pt idx="37">
                  <c:v>PA</c:v>
                </c:pt>
                <c:pt idx="38">
                  <c:v>RI</c:v>
                </c:pt>
                <c:pt idx="39">
                  <c:v>SC</c:v>
                </c:pt>
                <c:pt idx="40">
                  <c:v>SD</c:v>
                </c:pt>
                <c:pt idx="41">
                  <c:v>TN</c:v>
                </c:pt>
                <c:pt idx="42">
                  <c:v>TX</c:v>
                </c:pt>
                <c:pt idx="43">
                  <c:v>UT</c:v>
                </c:pt>
                <c:pt idx="44">
                  <c:v>VA</c:v>
                </c:pt>
                <c:pt idx="45">
                  <c:v>VT</c:v>
                </c:pt>
                <c:pt idx="46">
                  <c:v>WA</c:v>
                </c:pt>
                <c:pt idx="47">
                  <c:v>WI</c:v>
                </c:pt>
                <c:pt idx="48">
                  <c:v>WV</c:v>
                </c:pt>
                <c:pt idx="49">
                  <c:v>WY</c:v>
                </c:pt>
              </c:strCache>
            </c:strRef>
          </c:cat>
          <c:val>
            <c:numRef>
              <c:f>'statewise Loan status'!$B$8:$B$58</c:f>
              <c:numCache>
                <c:formatCode>General</c:formatCode>
                <c:ptCount val="50"/>
                <c:pt idx="0">
                  <c:v>80</c:v>
                </c:pt>
                <c:pt idx="1">
                  <c:v>452</c:v>
                </c:pt>
                <c:pt idx="2">
                  <c:v>245</c:v>
                </c:pt>
                <c:pt idx="3">
                  <c:v>879</c:v>
                </c:pt>
                <c:pt idx="4">
                  <c:v>7099</c:v>
                </c:pt>
                <c:pt idx="5">
                  <c:v>792</c:v>
                </c:pt>
                <c:pt idx="6">
                  <c:v>751</c:v>
                </c:pt>
                <c:pt idx="7">
                  <c:v>214</c:v>
                </c:pt>
                <c:pt idx="8">
                  <c:v>114</c:v>
                </c:pt>
                <c:pt idx="9">
                  <c:v>2866</c:v>
                </c:pt>
                <c:pt idx="10">
                  <c:v>1398</c:v>
                </c:pt>
                <c:pt idx="11">
                  <c:v>174</c:v>
                </c:pt>
                <c:pt idx="12">
                  <c:v>5</c:v>
                </c:pt>
                <c:pt idx="13">
                  <c:v>6</c:v>
                </c:pt>
                <c:pt idx="14">
                  <c:v>1525</c:v>
                </c:pt>
                <c:pt idx="15">
                  <c:v>9</c:v>
                </c:pt>
                <c:pt idx="16">
                  <c:v>271</c:v>
                </c:pt>
                <c:pt idx="17">
                  <c:v>325</c:v>
                </c:pt>
                <c:pt idx="18">
                  <c:v>436</c:v>
                </c:pt>
                <c:pt idx="19">
                  <c:v>1340</c:v>
                </c:pt>
                <c:pt idx="20">
                  <c:v>1049</c:v>
                </c:pt>
                <c:pt idx="21">
                  <c:v>3</c:v>
                </c:pt>
                <c:pt idx="22">
                  <c:v>720</c:v>
                </c:pt>
                <c:pt idx="23">
                  <c:v>615</c:v>
                </c:pt>
                <c:pt idx="24">
                  <c:v>686</c:v>
                </c:pt>
                <c:pt idx="25">
                  <c:v>19</c:v>
                </c:pt>
                <c:pt idx="26">
                  <c:v>85</c:v>
                </c:pt>
                <c:pt idx="27">
                  <c:v>788</c:v>
                </c:pt>
                <c:pt idx="28">
                  <c:v>5</c:v>
                </c:pt>
                <c:pt idx="29">
                  <c:v>171</c:v>
                </c:pt>
                <c:pt idx="30">
                  <c:v>1850</c:v>
                </c:pt>
                <c:pt idx="31">
                  <c:v>189</c:v>
                </c:pt>
                <c:pt idx="32">
                  <c:v>497</c:v>
                </c:pt>
                <c:pt idx="33">
                  <c:v>3812</c:v>
                </c:pt>
                <c:pt idx="34">
                  <c:v>1223</c:v>
                </c:pt>
                <c:pt idx="35">
                  <c:v>299</c:v>
                </c:pt>
                <c:pt idx="36">
                  <c:v>451</c:v>
                </c:pt>
                <c:pt idx="37">
                  <c:v>1517</c:v>
                </c:pt>
                <c:pt idx="38">
                  <c:v>198</c:v>
                </c:pt>
                <c:pt idx="39">
                  <c:v>472</c:v>
                </c:pt>
                <c:pt idx="40">
                  <c:v>64</c:v>
                </c:pt>
                <c:pt idx="41">
                  <c:v>17</c:v>
                </c:pt>
                <c:pt idx="42">
                  <c:v>2727</c:v>
                </c:pt>
                <c:pt idx="43">
                  <c:v>258</c:v>
                </c:pt>
                <c:pt idx="44">
                  <c:v>1407</c:v>
                </c:pt>
                <c:pt idx="45">
                  <c:v>54</c:v>
                </c:pt>
                <c:pt idx="46">
                  <c:v>840</c:v>
                </c:pt>
                <c:pt idx="47">
                  <c:v>460</c:v>
                </c:pt>
                <c:pt idx="48">
                  <c:v>177</c:v>
                </c:pt>
                <c:pt idx="49">
                  <c:v>83</c:v>
                </c:pt>
              </c:numCache>
            </c:numRef>
          </c:val>
          <c:smooth val="0"/>
          <c:extLst>
            <c:ext xmlns:c16="http://schemas.microsoft.com/office/drawing/2014/chart" uri="{C3380CC4-5D6E-409C-BE32-E72D297353CC}">
              <c16:uniqueId val="{00000000-26E0-45CD-862B-1051018E6A28}"/>
            </c:ext>
          </c:extLst>
        </c:ser>
        <c:dLbls>
          <c:showLegendKey val="0"/>
          <c:showVal val="0"/>
          <c:showCatName val="0"/>
          <c:showSerName val="0"/>
          <c:showPercent val="0"/>
          <c:showBubbleSize val="0"/>
        </c:dLbls>
        <c:marker val="1"/>
        <c:smooth val="0"/>
        <c:axId val="588342095"/>
        <c:axId val="588343535"/>
      </c:lineChart>
      <c:catAx>
        <c:axId val="5883420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588343535"/>
        <c:crosses val="autoZero"/>
        <c:auto val="1"/>
        <c:lblAlgn val="ctr"/>
        <c:lblOffset val="100"/>
        <c:noMultiLvlLbl val="0"/>
      </c:catAx>
      <c:valAx>
        <c:axId val="588343535"/>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5883420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sv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chart" Target="../charts/chart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alpha val="99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9085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4" name="TextBox 4"/>
          <p:cNvSpPr txBox="1"/>
          <p:nvPr/>
        </p:nvSpPr>
        <p:spPr>
          <a:xfrm>
            <a:off x="3886200" y="190500"/>
            <a:ext cx="10515600" cy="705065"/>
          </a:xfrm>
          <a:prstGeom prst="rect">
            <a:avLst/>
          </a:prstGeom>
          <a:noFill/>
        </p:spPr>
        <p:txBody>
          <a:bodyPr wrap="square" lIns="0" tIns="0" rIns="0" bIns="0" rtlCol="0" anchor="t">
            <a:spAutoFit/>
          </a:bodyPr>
          <a:lstStyle/>
          <a:p>
            <a:pPr marL="0" lvl="1" indent="0" algn="ctr">
              <a:lnSpc>
                <a:spcPts val="5797"/>
              </a:lnSpc>
            </a:pPr>
            <a:r>
              <a:rPr lang="en-US" sz="4800" b="1" spc="-296" dirty="0">
                <a:solidFill>
                  <a:srgbClr val="00694C"/>
                </a:solidFill>
                <a:latin typeface="Raleway Medium"/>
                <a:ea typeface="Raleway Medium"/>
                <a:cs typeface="Raleway Medium"/>
                <a:sym typeface="Raleway Medium"/>
              </a:rPr>
              <a:t>KPI V – Month wise Loan Status</a:t>
            </a:r>
          </a:p>
        </p:txBody>
      </p:sp>
      <p:sp>
        <p:nvSpPr>
          <p:cNvPr id="5" name="TextBox 5"/>
          <p:cNvSpPr txBox="1"/>
          <p:nvPr/>
        </p:nvSpPr>
        <p:spPr>
          <a:xfrm>
            <a:off x="0" y="7735391"/>
            <a:ext cx="18288000" cy="2513509"/>
          </a:xfrm>
          <a:prstGeom prst="rect">
            <a:avLst/>
          </a:prstGeom>
          <a:noFill/>
        </p:spPr>
        <p:txBody>
          <a:bodyPr wrap="square" lIns="0" tIns="0" rIns="0" bIns="0" rtlCol="0" anchor="t">
            <a:spAutoFit/>
          </a:bodyPr>
          <a:lstStyle/>
          <a:p>
            <a:pPr marL="408940" algn="just">
              <a:spcAft>
                <a:spcPts val="800"/>
              </a:spcAft>
            </a:pPr>
            <a:r>
              <a:rPr lang="en-US" sz="3000" b="1" kern="0" dirty="0">
                <a:effectLst/>
                <a:latin typeface="Lucida Sans" panose="020B0602030504020204" pitchFamily="34" charset="0"/>
                <a:ea typeface="Times New Roman" panose="02020603050405020304" pitchFamily="18" charset="0"/>
                <a:cs typeface="Times New Roman" panose="02020603050405020304" pitchFamily="18" charset="0"/>
              </a:rPr>
              <a:t>•	Highest in May: 4,285 loans</a:t>
            </a:r>
          </a:p>
          <a:p>
            <a:pPr marL="408940" algn="just">
              <a:spcAft>
                <a:spcPts val="800"/>
              </a:spcAft>
            </a:pPr>
            <a:r>
              <a:rPr lang="en-US" sz="3000" b="1" kern="0" dirty="0">
                <a:effectLst/>
                <a:latin typeface="Lucida Sans" panose="020B0602030504020204" pitchFamily="34" charset="0"/>
                <a:ea typeface="Times New Roman" panose="02020603050405020304" pitchFamily="18" charset="0"/>
                <a:cs typeface="Times New Roman" panose="02020603050405020304" pitchFamily="18" charset="0"/>
              </a:rPr>
              <a:t>•	Lowest in June: 2,933 loans</a:t>
            </a:r>
          </a:p>
          <a:p>
            <a:pPr marL="408940" algn="just">
              <a:spcAft>
                <a:spcPts val="800"/>
              </a:spcAft>
            </a:pPr>
            <a:r>
              <a:rPr lang="en-US" sz="3000" b="1" kern="0" dirty="0">
                <a:effectLst/>
                <a:latin typeface="Lucida Sans" panose="020B0602030504020204" pitchFamily="34" charset="0"/>
                <a:ea typeface="Times New Roman" panose="02020603050405020304" pitchFamily="18" charset="0"/>
                <a:cs typeface="Times New Roman" panose="02020603050405020304" pitchFamily="18" charset="0"/>
              </a:rPr>
              <a:t>Loan applications peak in May, indicating a potential seasonal trend or an increase in borrowing activity during this period. Conversely, June shows the lowest number of loans, which may be due to seasonal factors or other influences affecting loan application rates.</a:t>
            </a:r>
          </a:p>
        </p:txBody>
      </p:sp>
      <p:grpSp>
        <p:nvGrpSpPr>
          <p:cNvPr id="10" name="Group 9">
            <a:extLst>
              <a:ext uri="{FF2B5EF4-FFF2-40B4-BE49-F238E27FC236}">
                <a16:creationId xmlns:a16="http://schemas.microsoft.com/office/drawing/2014/main" id="{CCB95947-A6DA-B3B5-DE3D-F14140191EA0}"/>
              </a:ext>
            </a:extLst>
          </p:cNvPr>
          <p:cNvGrpSpPr/>
          <p:nvPr/>
        </p:nvGrpSpPr>
        <p:grpSpPr>
          <a:xfrm>
            <a:off x="3213099" y="1104900"/>
            <a:ext cx="11861802" cy="6133704"/>
            <a:chOff x="3733799" y="1485900"/>
            <a:chExt cx="11861802" cy="6133704"/>
          </a:xfrm>
        </p:grpSpPr>
        <p:pic>
          <p:nvPicPr>
            <p:cNvPr id="7" name="Picture 6">
              <a:extLst>
                <a:ext uri="{FF2B5EF4-FFF2-40B4-BE49-F238E27FC236}">
                  <a16:creationId xmlns:a16="http://schemas.microsoft.com/office/drawing/2014/main" id="{349158A1-B089-880E-5828-EAA723676899}"/>
                </a:ext>
              </a:extLst>
            </p:cNvPr>
            <p:cNvPicPr>
              <a:picLocks noChangeAspect="1"/>
            </p:cNvPicPr>
            <p:nvPr/>
          </p:nvPicPr>
          <p:blipFill>
            <a:blip r:embed="rId2"/>
            <a:stretch>
              <a:fillRect/>
            </a:stretch>
          </p:blipFill>
          <p:spPr>
            <a:xfrm>
              <a:off x="3733799" y="1485900"/>
              <a:ext cx="11861802" cy="6133704"/>
            </a:xfrm>
            <a:prstGeom prst="rect">
              <a:avLst/>
            </a:prstGeom>
            <a:effectLst>
              <a:glow rad="241300">
                <a:srgbClr val="00694C">
                  <a:alpha val="56000"/>
                </a:srgbClr>
              </a:glow>
              <a:reflection blurRad="6350" stA="26000" endPos="40000" dist="101600" dir="5400000" sy="-100000" algn="bl" rotWithShape="0"/>
            </a:effectLst>
          </p:spPr>
        </p:pic>
        <p:pic>
          <p:nvPicPr>
            <p:cNvPr id="9" name="Picture 8">
              <a:extLst>
                <a:ext uri="{FF2B5EF4-FFF2-40B4-BE49-F238E27FC236}">
                  <a16:creationId xmlns:a16="http://schemas.microsoft.com/office/drawing/2014/main" id="{037069AC-7B67-1E97-3714-B6670551EB79}"/>
                </a:ext>
              </a:extLst>
            </p:cNvPr>
            <p:cNvPicPr>
              <a:picLocks noChangeAspect="1"/>
            </p:cNvPicPr>
            <p:nvPr/>
          </p:nvPicPr>
          <p:blipFill>
            <a:blip r:embed="rId3"/>
            <a:stretch>
              <a:fillRect/>
            </a:stretch>
          </p:blipFill>
          <p:spPr>
            <a:xfrm>
              <a:off x="3962400" y="2296720"/>
              <a:ext cx="3345931" cy="1722797"/>
            </a:xfrm>
            <a:prstGeom prst="rect">
              <a:avLst/>
            </a:prstGeom>
            <a:effectLst>
              <a:glow rad="241300">
                <a:srgbClr val="00694C">
                  <a:alpha val="56000"/>
                </a:srgbClr>
              </a:glow>
              <a:reflection blurRad="6350" stA="26000" endPos="40000" dist="101600" dir="5400000" sy="-100000" algn="bl" rotWithShape="0"/>
            </a:effectLst>
          </p:spPr>
        </p:pic>
      </p:grpSp>
    </p:spTree>
    <p:extLst>
      <p:ext uri="{BB962C8B-B14F-4D97-AF65-F5344CB8AC3E}">
        <p14:creationId xmlns:p14="http://schemas.microsoft.com/office/powerpoint/2010/main" val="92019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0-#ppt_w/2"/>
                                          </p:val>
                                        </p:tav>
                                        <p:tav tm="100000">
                                          <p:val>
                                            <p:strVal val="#ppt_x"/>
                                          </p:val>
                                        </p:tav>
                                      </p:tavLst>
                                    </p:anim>
                                    <p:anim calcmode="lin" valueType="num">
                                      <p:cBhvr additive="base">
                                        <p:cTn id="12" dur="10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ppt_x"/>
                                          </p:val>
                                        </p:tav>
                                        <p:tav tm="100000">
                                          <p:val>
                                            <p:strVal val="#ppt_x"/>
                                          </p:val>
                                        </p:tav>
                                      </p:tavLst>
                                    </p:anim>
                                    <p:anim calcmode="lin" valueType="num">
                                      <p:cBhvr additive="base">
                                        <p:cTn id="16"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4" name="TextBox 4"/>
          <p:cNvSpPr txBox="1"/>
          <p:nvPr/>
        </p:nvSpPr>
        <p:spPr>
          <a:xfrm>
            <a:off x="1066800" y="114300"/>
            <a:ext cx="16154400" cy="705065"/>
          </a:xfrm>
          <a:prstGeom prst="rect">
            <a:avLst/>
          </a:prstGeom>
          <a:noFill/>
        </p:spPr>
        <p:txBody>
          <a:bodyPr wrap="square" lIns="0" tIns="0" rIns="0" bIns="0" rtlCol="0" anchor="t">
            <a:spAutoFit/>
          </a:bodyPr>
          <a:lstStyle/>
          <a:p>
            <a:pPr marL="0" lvl="1" indent="0" algn="ctr">
              <a:lnSpc>
                <a:spcPts val="5797"/>
              </a:lnSpc>
            </a:pPr>
            <a:r>
              <a:rPr lang="en-US" sz="4800" b="1" spc="-296" dirty="0">
                <a:solidFill>
                  <a:srgbClr val="00694C"/>
                </a:solidFill>
                <a:latin typeface="Raleway Medium"/>
                <a:ea typeface="Raleway Medium"/>
                <a:cs typeface="Raleway Medium"/>
                <a:sym typeface="Raleway Medium"/>
              </a:rPr>
              <a:t>KPI VI – Home ownership Vs last payment date stats</a:t>
            </a:r>
          </a:p>
        </p:txBody>
      </p:sp>
      <p:sp>
        <p:nvSpPr>
          <p:cNvPr id="5" name="TextBox 5"/>
          <p:cNvSpPr txBox="1"/>
          <p:nvPr/>
        </p:nvSpPr>
        <p:spPr>
          <a:xfrm>
            <a:off x="-228600" y="6896100"/>
            <a:ext cx="18288000" cy="3159839"/>
          </a:xfrm>
          <a:prstGeom prst="rect">
            <a:avLst/>
          </a:prstGeom>
          <a:noFill/>
        </p:spPr>
        <p:txBody>
          <a:bodyPr wrap="square" lIns="0" tIns="0" rIns="0" bIns="0" rtlCol="0" anchor="t">
            <a:spAutoFit/>
          </a:bodyPr>
          <a:lstStyle/>
          <a:p>
            <a:pPr marL="408940" algn="just">
              <a:spcAft>
                <a:spcPts val="800"/>
              </a:spcAft>
            </a:pPr>
            <a:r>
              <a:rPr lang="en-US" sz="3200" b="1" kern="0" dirty="0">
                <a:effectLst/>
                <a:latin typeface="Lucida Sans" panose="020B0602030504020204" pitchFamily="34" charset="0"/>
                <a:ea typeface="Times New Roman" panose="02020603050405020304" pitchFamily="18" charset="0"/>
                <a:cs typeface="Times New Roman" panose="02020603050405020304" pitchFamily="18" charset="0"/>
              </a:rPr>
              <a:t>•	Highest Payments in May: 4,285</a:t>
            </a:r>
          </a:p>
          <a:p>
            <a:pPr marL="408940" algn="just">
              <a:spcAft>
                <a:spcPts val="800"/>
              </a:spcAft>
            </a:pPr>
            <a:r>
              <a:rPr lang="en-US" sz="3200" b="1" kern="0" dirty="0">
                <a:effectLst/>
                <a:latin typeface="Lucida Sans" panose="020B0602030504020204" pitchFamily="34" charset="0"/>
                <a:ea typeface="Times New Roman" panose="02020603050405020304" pitchFamily="18" charset="0"/>
                <a:cs typeface="Times New Roman" panose="02020603050405020304" pitchFamily="18" charset="0"/>
              </a:rPr>
              <a:t>•	Lowest in June: 2,933</a:t>
            </a:r>
          </a:p>
          <a:p>
            <a:pPr marL="408940" algn="just">
              <a:spcAft>
                <a:spcPts val="800"/>
              </a:spcAft>
            </a:pPr>
            <a:r>
              <a:rPr lang="en-US" sz="3200" b="1" kern="0" dirty="0">
                <a:effectLst/>
                <a:latin typeface="Lucida Sans" panose="020B0602030504020204" pitchFamily="34" charset="0"/>
                <a:ea typeface="Times New Roman" panose="02020603050405020304" pitchFamily="18" charset="0"/>
                <a:cs typeface="Times New Roman" panose="02020603050405020304" pitchFamily="18" charset="0"/>
              </a:rPr>
              <a:t>"Homeowners typically make payments more regularly, with significant activity noted in May. The trend suggests that home ownership might influence payment timing, with fewer payments recorded in June, potentially due to various factors such as financial planning or seasonal variations."</a:t>
            </a:r>
          </a:p>
        </p:txBody>
      </p:sp>
      <p:pic>
        <p:nvPicPr>
          <p:cNvPr id="12" name="Picture 11">
            <a:extLst>
              <a:ext uri="{FF2B5EF4-FFF2-40B4-BE49-F238E27FC236}">
                <a16:creationId xmlns:a16="http://schemas.microsoft.com/office/drawing/2014/main" id="{C0408BFD-6706-EB73-0EBC-62C7439DCA97}"/>
              </a:ext>
            </a:extLst>
          </p:cNvPr>
          <p:cNvPicPr>
            <a:picLocks noChangeAspect="1"/>
          </p:cNvPicPr>
          <p:nvPr/>
        </p:nvPicPr>
        <p:blipFill>
          <a:blip r:embed="rId2"/>
          <a:stretch>
            <a:fillRect/>
          </a:stretch>
        </p:blipFill>
        <p:spPr>
          <a:xfrm>
            <a:off x="2493425" y="1048822"/>
            <a:ext cx="13301149" cy="5390078"/>
          </a:xfrm>
          <a:prstGeom prst="rect">
            <a:avLst/>
          </a:prstGeom>
          <a:effectLst>
            <a:glow rad="241300">
              <a:srgbClr val="00694C">
                <a:alpha val="56000"/>
              </a:srgbClr>
            </a:glow>
            <a:reflection blurRad="6350" stA="26000" endPos="40000" dist="101600" dir="5400000" sy="-100000" algn="bl" rotWithShape="0"/>
          </a:effectLst>
        </p:spPr>
      </p:pic>
    </p:spTree>
    <p:extLst>
      <p:ext uri="{BB962C8B-B14F-4D97-AF65-F5344CB8AC3E}">
        <p14:creationId xmlns:p14="http://schemas.microsoft.com/office/powerpoint/2010/main" val="225955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0-#ppt_w/2"/>
                                          </p:val>
                                        </p:tav>
                                        <p:tav tm="100000">
                                          <p:val>
                                            <p:strVal val="#ppt_x"/>
                                          </p:val>
                                        </p:tav>
                                      </p:tavLst>
                                    </p:anim>
                                    <p:anim calcmode="lin" valueType="num">
                                      <p:cBhvr additive="base">
                                        <p:cTn id="12" dur="10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ppt_x"/>
                                          </p:val>
                                        </p:tav>
                                        <p:tav tm="100000">
                                          <p:val>
                                            <p:strVal val="#ppt_x"/>
                                          </p:val>
                                        </p:tav>
                                      </p:tavLst>
                                    </p:anim>
                                    <p:anim calcmode="lin" valueType="num">
                                      <p:cBhvr additive="base">
                                        <p:cTn id="16"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4" name="TextBox 4"/>
          <p:cNvSpPr txBox="1"/>
          <p:nvPr/>
        </p:nvSpPr>
        <p:spPr>
          <a:xfrm>
            <a:off x="1066800" y="429458"/>
            <a:ext cx="16154400" cy="705065"/>
          </a:xfrm>
          <a:prstGeom prst="rect">
            <a:avLst/>
          </a:prstGeom>
          <a:noFill/>
        </p:spPr>
        <p:txBody>
          <a:bodyPr wrap="square" lIns="0" tIns="0" rIns="0" bIns="0" rtlCol="0" anchor="t">
            <a:spAutoFit/>
          </a:bodyPr>
          <a:lstStyle/>
          <a:p>
            <a:pPr marL="0" lvl="1" indent="0" algn="ctr">
              <a:lnSpc>
                <a:spcPts val="5797"/>
              </a:lnSpc>
            </a:pPr>
            <a:r>
              <a:rPr lang="en-US" sz="4800" b="1" spc="-296" dirty="0">
                <a:solidFill>
                  <a:srgbClr val="00694C"/>
                </a:solidFill>
                <a:latin typeface="Raleway Medium"/>
                <a:ea typeface="Raleway Medium"/>
                <a:cs typeface="Raleway Medium"/>
                <a:sym typeface="Raleway Medium"/>
              </a:rPr>
              <a:t>KPI VI – Loan Amount vs Purpose Stats</a:t>
            </a:r>
          </a:p>
        </p:txBody>
      </p:sp>
      <p:sp>
        <p:nvSpPr>
          <p:cNvPr id="5" name="TextBox 5"/>
          <p:cNvSpPr txBox="1"/>
          <p:nvPr/>
        </p:nvSpPr>
        <p:spPr>
          <a:xfrm>
            <a:off x="-152400" y="7124700"/>
            <a:ext cx="18288000" cy="2462213"/>
          </a:xfrm>
          <a:prstGeom prst="rect">
            <a:avLst/>
          </a:prstGeom>
          <a:noFill/>
        </p:spPr>
        <p:txBody>
          <a:bodyPr wrap="square" lIns="0" tIns="0" rIns="0" bIns="0" rtlCol="0" anchor="t">
            <a:spAutoFit/>
          </a:bodyPr>
          <a:lstStyle/>
          <a:p>
            <a:pPr marL="408940" algn="just">
              <a:spcAft>
                <a:spcPts val="800"/>
              </a:spcAft>
            </a:pPr>
            <a:r>
              <a:rPr lang="en-US" sz="3200" b="1" kern="0" dirty="0">
                <a:effectLst/>
                <a:latin typeface="Lucida Sans" panose="020B0602030504020204" pitchFamily="34" charset="0"/>
                <a:ea typeface="Times New Roman" panose="02020603050405020304" pitchFamily="18" charset="0"/>
                <a:cs typeface="Times New Roman" panose="02020603050405020304" pitchFamily="18" charset="0"/>
              </a:rPr>
              <a:t>The largest portion of loans is for debt consolidation, indicating that many borrowers are focusing on managing and consolidating existing debts. Credit card loans and home improvement loans follow, showing common reasons for borrowing. Smaller segments for purposes like medical or educational expenses suggest less frequent but still significant needs</a:t>
            </a:r>
          </a:p>
        </p:txBody>
      </p:sp>
      <p:pic>
        <p:nvPicPr>
          <p:cNvPr id="6" name="Picture 5">
            <a:extLst>
              <a:ext uri="{FF2B5EF4-FFF2-40B4-BE49-F238E27FC236}">
                <a16:creationId xmlns:a16="http://schemas.microsoft.com/office/drawing/2014/main" id="{5644ADDA-34B6-201F-C6EB-B9CB35DA8381}"/>
              </a:ext>
            </a:extLst>
          </p:cNvPr>
          <p:cNvPicPr>
            <a:picLocks noChangeAspect="1"/>
          </p:cNvPicPr>
          <p:nvPr/>
        </p:nvPicPr>
        <p:blipFill>
          <a:blip r:embed="rId2"/>
          <a:stretch>
            <a:fillRect/>
          </a:stretch>
        </p:blipFill>
        <p:spPr>
          <a:xfrm>
            <a:off x="5453761" y="1700288"/>
            <a:ext cx="7380477" cy="4404669"/>
          </a:xfrm>
          <a:prstGeom prst="rect">
            <a:avLst/>
          </a:prstGeom>
          <a:effectLst>
            <a:glow rad="241300">
              <a:srgbClr val="00694C">
                <a:alpha val="56000"/>
              </a:srgbClr>
            </a:glow>
            <a:reflection blurRad="6350" stA="26000" endPos="40000" dist="101600" dir="5400000" sy="-100000" algn="bl" rotWithShape="0"/>
          </a:effectLst>
        </p:spPr>
      </p:pic>
    </p:spTree>
    <p:extLst>
      <p:ext uri="{BB962C8B-B14F-4D97-AF65-F5344CB8AC3E}">
        <p14:creationId xmlns:p14="http://schemas.microsoft.com/office/powerpoint/2010/main" val="2097715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ppt_x"/>
                                          </p:val>
                                        </p:tav>
                                        <p:tav tm="100000">
                                          <p:val>
                                            <p:strVal val="#ppt_x"/>
                                          </p:val>
                                        </p:tav>
                                      </p:tavLst>
                                    </p:anim>
                                    <p:anim calcmode="lin" valueType="num">
                                      <p:cBhvr additive="base">
                                        <p:cTn id="16"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6000" r="-6000"/>
          </a:stretch>
        </a:blipFill>
        <a:effectLst/>
      </p:bgPr>
    </p:bg>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E273EF85-4B55-63A2-DE43-AC7AAC432FE6}"/>
              </a:ext>
            </a:extLst>
          </p:cNvPr>
          <p:cNvSpPr txBox="1"/>
          <p:nvPr/>
        </p:nvSpPr>
        <p:spPr>
          <a:xfrm>
            <a:off x="2438400" y="3162300"/>
            <a:ext cx="13856669" cy="4616648"/>
          </a:xfrm>
          <a:prstGeom prst="rect">
            <a:avLst/>
          </a:prstGeom>
          <a:noFill/>
        </p:spPr>
        <p:txBody>
          <a:bodyPr lIns="0" tIns="0" rIns="0" bIns="0" rtlCol="0" anchor="t">
            <a:spAutoFit/>
          </a:bodyPr>
          <a:lstStyle/>
          <a:p>
            <a:pPr marL="0" lvl="1" indent="0" algn="ctr">
              <a:lnSpc>
                <a:spcPts val="9037"/>
              </a:lnSpc>
            </a:pPr>
            <a:r>
              <a:rPr lang="en-US" sz="10041" b="1" spc="-461" dirty="0">
                <a:solidFill>
                  <a:srgbClr val="00694C"/>
                </a:solidFill>
                <a:latin typeface="Perpetua Titling MT" panose="02020502060505020804" pitchFamily="18" charset="0"/>
                <a:ea typeface="Raleway Medium"/>
                <a:cs typeface="Raleway Medium"/>
                <a:sym typeface="Raleway Medium"/>
              </a:rPr>
              <a:t>Visualizing Bank Loan Data: </a:t>
            </a:r>
            <a:r>
              <a:rPr lang="en-US" sz="10041" b="1" spc="-461" dirty="0">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atin typeface="Perpetua Titling MT" panose="02020502060505020804" pitchFamily="18" charset="0"/>
                <a:ea typeface="Raleway Medium"/>
                <a:cs typeface="Raleway Medium"/>
                <a:sym typeface="Raleway Medium"/>
              </a:rPr>
              <a:t>Dashboard</a:t>
            </a:r>
            <a:r>
              <a:rPr lang="en-US" sz="10041" b="1" spc="-461" dirty="0">
                <a:solidFill>
                  <a:srgbClr val="00694C"/>
                </a:solidFill>
                <a:latin typeface="Perpetua Titling MT" panose="02020502060505020804" pitchFamily="18" charset="0"/>
                <a:ea typeface="Raleway Medium"/>
                <a:cs typeface="Raleway Medium"/>
                <a:sym typeface="Raleway Medium"/>
              </a:rPr>
              <a:t> Showcase</a:t>
            </a:r>
          </a:p>
        </p:txBody>
      </p:sp>
    </p:spTree>
    <p:extLst>
      <p:ext uri="{BB962C8B-B14F-4D97-AF65-F5344CB8AC3E}">
        <p14:creationId xmlns:p14="http://schemas.microsoft.com/office/powerpoint/2010/main" val="3367969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4" name="TextBox 4"/>
          <p:cNvSpPr txBox="1"/>
          <p:nvPr/>
        </p:nvSpPr>
        <p:spPr>
          <a:xfrm>
            <a:off x="0" y="2247900"/>
            <a:ext cx="990600" cy="6931449"/>
          </a:xfrm>
          <a:prstGeom prst="rect">
            <a:avLst/>
          </a:prstGeom>
          <a:noFill/>
        </p:spPr>
        <p:txBody>
          <a:bodyPr wrap="square" lIns="0" tIns="0" rIns="0" bIns="0" rtlCol="0" anchor="t">
            <a:spAutoFit/>
          </a:bodyPr>
          <a:lstStyle/>
          <a:p>
            <a:pPr marL="0" lvl="1" indent="0" algn="ctr">
              <a:lnSpc>
                <a:spcPts val="5797"/>
              </a:lnSpc>
            </a:pPr>
            <a:r>
              <a:rPr lang="en-US" sz="8000" b="1" spc="-296" dirty="0">
                <a:solidFill>
                  <a:srgbClr val="D6A407"/>
                </a:solidFill>
                <a:latin typeface="Raleway Medium"/>
                <a:ea typeface="Raleway Medium"/>
                <a:cs typeface="Raleway Medium"/>
                <a:sym typeface="Raleway Medium"/>
              </a:rPr>
              <a:t>E</a:t>
            </a:r>
          </a:p>
          <a:p>
            <a:pPr marL="0" lvl="1" indent="0" algn="ctr">
              <a:lnSpc>
                <a:spcPts val="5797"/>
              </a:lnSpc>
            </a:pPr>
            <a:endParaRPr lang="en-US" sz="8000" b="1" spc="-296" dirty="0">
              <a:solidFill>
                <a:srgbClr val="D6A407"/>
              </a:solidFill>
              <a:latin typeface="Raleway Medium"/>
              <a:ea typeface="Raleway Medium"/>
              <a:cs typeface="Raleway Medium"/>
              <a:sym typeface="Raleway Medium"/>
            </a:endParaRPr>
          </a:p>
          <a:p>
            <a:pPr marL="0" lvl="1" indent="0" algn="ctr">
              <a:lnSpc>
                <a:spcPts val="5797"/>
              </a:lnSpc>
            </a:pPr>
            <a:r>
              <a:rPr lang="en-US" sz="8000" b="1" spc="-296" dirty="0">
                <a:solidFill>
                  <a:srgbClr val="D6A407"/>
                </a:solidFill>
                <a:latin typeface="Raleway Medium"/>
                <a:ea typeface="Raleway Medium"/>
                <a:cs typeface="Raleway Medium"/>
                <a:sym typeface="Raleway Medium"/>
              </a:rPr>
              <a:t>X</a:t>
            </a:r>
          </a:p>
          <a:p>
            <a:pPr marL="0" lvl="1" indent="0" algn="ctr">
              <a:lnSpc>
                <a:spcPts val="5797"/>
              </a:lnSpc>
            </a:pPr>
            <a:endParaRPr lang="en-US" sz="8000" b="1" spc="-296" dirty="0">
              <a:solidFill>
                <a:srgbClr val="D6A407"/>
              </a:solidFill>
              <a:latin typeface="Raleway Medium"/>
              <a:ea typeface="Raleway Medium"/>
              <a:cs typeface="Raleway Medium"/>
              <a:sym typeface="Raleway Medium"/>
            </a:endParaRPr>
          </a:p>
          <a:p>
            <a:pPr marL="0" lvl="1" indent="0" algn="ctr">
              <a:lnSpc>
                <a:spcPts val="5797"/>
              </a:lnSpc>
            </a:pPr>
            <a:r>
              <a:rPr lang="en-US" sz="8000" b="1" spc="-296" dirty="0">
                <a:solidFill>
                  <a:srgbClr val="D6A407"/>
                </a:solidFill>
                <a:latin typeface="Raleway Medium"/>
                <a:ea typeface="Raleway Medium"/>
                <a:cs typeface="Raleway Medium"/>
                <a:sym typeface="Raleway Medium"/>
              </a:rPr>
              <a:t>C</a:t>
            </a:r>
          </a:p>
          <a:p>
            <a:pPr marL="0" lvl="1" indent="0" algn="ctr">
              <a:lnSpc>
                <a:spcPts val="5797"/>
              </a:lnSpc>
            </a:pPr>
            <a:endParaRPr lang="en-US" sz="8000" b="1" spc="-296" dirty="0">
              <a:solidFill>
                <a:srgbClr val="D6A407"/>
              </a:solidFill>
              <a:latin typeface="Raleway Medium"/>
              <a:ea typeface="Raleway Medium"/>
              <a:cs typeface="Raleway Medium"/>
              <a:sym typeface="Raleway Medium"/>
            </a:endParaRPr>
          </a:p>
          <a:p>
            <a:pPr marL="0" lvl="1" indent="0" algn="ctr">
              <a:lnSpc>
                <a:spcPts val="5797"/>
              </a:lnSpc>
            </a:pPr>
            <a:r>
              <a:rPr lang="en-US" sz="8000" b="1" spc="-296" dirty="0">
                <a:solidFill>
                  <a:srgbClr val="D6A407"/>
                </a:solidFill>
                <a:latin typeface="Raleway Medium"/>
                <a:ea typeface="Raleway Medium"/>
                <a:cs typeface="Raleway Medium"/>
                <a:sym typeface="Raleway Medium"/>
              </a:rPr>
              <a:t>E</a:t>
            </a:r>
          </a:p>
          <a:p>
            <a:pPr marL="0" lvl="1" indent="0" algn="ctr">
              <a:lnSpc>
                <a:spcPts val="5797"/>
              </a:lnSpc>
            </a:pPr>
            <a:endParaRPr lang="en-US" sz="8000" b="1" spc="-296" dirty="0">
              <a:solidFill>
                <a:srgbClr val="D6A407"/>
              </a:solidFill>
              <a:latin typeface="Raleway Medium"/>
              <a:ea typeface="Raleway Medium"/>
              <a:cs typeface="Raleway Medium"/>
              <a:sym typeface="Raleway Medium"/>
            </a:endParaRPr>
          </a:p>
          <a:p>
            <a:pPr marL="0" lvl="1" indent="0" algn="ctr">
              <a:lnSpc>
                <a:spcPts val="5797"/>
              </a:lnSpc>
            </a:pPr>
            <a:r>
              <a:rPr lang="en-US" sz="8000" b="1" spc="-296" dirty="0">
                <a:solidFill>
                  <a:srgbClr val="D6A407"/>
                </a:solidFill>
                <a:latin typeface="Raleway Medium"/>
                <a:ea typeface="Raleway Medium"/>
                <a:cs typeface="Raleway Medium"/>
                <a:sym typeface="Raleway Medium"/>
              </a:rPr>
              <a:t>L</a:t>
            </a:r>
          </a:p>
        </p:txBody>
      </p:sp>
      <p:pic>
        <p:nvPicPr>
          <p:cNvPr id="8" name="Picture 7">
            <a:extLst>
              <a:ext uri="{FF2B5EF4-FFF2-40B4-BE49-F238E27FC236}">
                <a16:creationId xmlns:a16="http://schemas.microsoft.com/office/drawing/2014/main" id="{D182F5DC-896D-FFA7-99C5-2DBB57555922}"/>
              </a:ext>
            </a:extLst>
          </p:cNvPr>
          <p:cNvPicPr>
            <a:picLocks noChangeAspect="1"/>
          </p:cNvPicPr>
          <p:nvPr/>
        </p:nvPicPr>
        <p:blipFill>
          <a:blip r:embed="rId2"/>
          <a:stretch>
            <a:fillRect/>
          </a:stretch>
        </p:blipFill>
        <p:spPr>
          <a:xfrm>
            <a:off x="1790700" y="157914"/>
            <a:ext cx="16333237" cy="10014786"/>
          </a:xfrm>
          <a:prstGeom prst="rect">
            <a:avLst/>
          </a:prstGeom>
        </p:spPr>
      </p:pic>
      <p:sp>
        <p:nvSpPr>
          <p:cNvPr id="2" name="TextBox 4">
            <a:extLst>
              <a:ext uri="{FF2B5EF4-FFF2-40B4-BE49-F238E27FC236}">
                <a16:creationId xmlns:a16="http://schemas.microsoft.com/office/drawing/2014/main" id="{453009D6-F752-3AF4-B430-EEC8D0DE1404}"/>
              </a:ext>
            </a:extLst>
          </p:cNvPr>
          <p:cNvSpPr txBox="1"/>
          <p:nvPr/>
        </p:nvSpPr>
        <p:spPr>
          <a:xfrm>
            <a:off x="800100" y="2095500"/>
            <a:ext cx="990600" cy="6729086"/>
          </a:xfrm>
          <a:prstGeom prst="rect">
            <a:avLst/>
          </a:prstGeom>
          <a:noFill/>
        </p:spPr>
        <p:txBody>
          <a:bodyPr wrap="square" lIns="0" tIns="0" rIns="0" bIns="0" rtlCol="0" anchor="t">
            <a:spAutoFit/>
          </a:bodyPr>
          <a:lstStyle/>
          <a:p>
            <a:pPr marL="0" lvl="1" indent="0" algn="ctr">
              <a:lnSpc>
                <a:spcPts val="5797"/>
              </a:lnSpc>
            </a:pPr>
            <a:r>
              <a:rPr lang="en-US" sz="4800" b="1" spc="-296" dirty="0">
                <a:solidFill>
                  <a:srgbClr val="D6A407"/>
                </a:solidFill>
                <a:latin typeface="Raleway Medium"/>
                <a:ea typeface="Raleway Medium"/>
                <a:cs typeface="Raleway Medium"/>
                <a:sym typeface="Raleway Medium"/>
              </a:rPr>
              <a:t>D</a:t>
            </a:r>
          </a:p>
          <a:p>
            <a:pPr marL="0" lvl="1" indent="0" algn="ctr">
              <a:lnSpc>
                <a:spcPts val="5797"/>
              </a:lnSpc>
            </a:pPr>
            <a:r>
              <a:rPr lang="en-US" sz="4800" b="1" spc="-296" dirty="0">
                <a:solidFill>
                  <a:srgbClr val="D6A407"/>
                </a:solidFill>
                <a:latin typeface="Raleway Medium"/>
                <a:ea typeface="Raleway Medium"/>
                <a:cs typeface="Raleway Medium"/>
                <a:sym typeface="Raleway Medium"/>
              </a:rPr>
              <a:t>A</a:t>
            </a:r>
          </a:p>
          <a:p>
            <a:pPr marL="0" lvl="1" indent="0" algn="ctr">
              <a:lnSpc>
                <a:spcPts val="5797"/>
              </a:lnSpc>
            </a:pPr>
            <a:r>
              <a:rPr lang="en-US" sz="4800" b="1" spc="-296" dirty="0">
                <a:solidFill>
                  <a:srgbClr val="D6A407"/>
                </a:solidFill>
                <a:latin typeface="Raleway Medium"/>
                <a:ea typeface="Raleway Medium"/>
                <a:cs typeface="Raleway Medium"/>
                <a:sym typeface="Raleway Medium"/>
              </a:rPr>
              <a:t>S</a:t>
            </a:r>
          </a:p>
          <a:p>
            <a:pPr marL="0" lvl="1" indent="0" algn="ctr">
              <a:lnSpc>
                <a:spcPts val="5797"/>
              </a:lnSpc>
            </a:pPr>
            <a:r>
              <a:rPr lang="en-US" sz="4800" b="1" spc="-296" dirty="0">
                <a:solidFill>
                  <a:srgbClr val="D6A407"/>
                </a:solidFill>
                <a:latin typeface="Raleway Medium"/>
                <a:ea typeface="Raleway Medium"/>
                <a:cs typeface="Raleway Medium"/>
                <a:sym typeface="Raleway Medium"/>
              </a:rPr>
              <a:t>H</a:t>
            </a:r>
          </a:p>
          <a:p>
            <a:pPr marL="0" lvl="1" indent="0" algn="ctr">
              <a:lnSpc>
                <a:spcPts val="5797"/>
              </a:lnSpc>
            </a:pPr>
            <a:r>
              <a:rPr lang="en-US" sz="4800" b="1" spc="-296" dirty="0">
                <a:solidFill>
                  <a:srgbClr val="D6A407"/>
                </a:solidFill>
                <a:latin typeface="Raleway Medium"/>
                <a:ea typeface="Raleway Medium"/>
                <a:cs typeface="Raleway Medium"/>
                <a:sym typeface="Raleway Medium"/>
              </a:rPr>
              <a:t>B</a:t>
            </a:r>
          </a:p>
          <a:p>
            <a:pPr marL="0" lvl="1" indent="0" algn="ctr">
              <a:lnSpc>
                <a:spcPts val="5797"/>
              </a:lnSpc>
            </a:pPr>
            <a:r>
              <a:rPr lang="en-US" sz="4800" b="1" spc="-296" dirty="0">
                <a:solidFill>
                  <a:srgbClr val="D6A407"/>
                </a:solidFill>
                <a:latin typeface="Raleway Medium"/>
                <a:ea typeface="Raleway Medium"/>
                <a:cs typeface="Raleway Medium"/>
                <a:sym typeface="Raleway Medium"/>
              </a:rPr>
              <a:t>O</a:t>
            </a:r>
          </a:p>
          <a:p>
            <a:pPr marL="0" lvl="1" indent="0" algn="ctr">
              <a:lnSpc>
                <a:spcPts val="5797"/>
              </a:lnSpc>
            </a:pPr>
            <a:r>
              <a:rPr lang="en-US" sz="4800" b="1" spc="-296" dirty="0">
                <a:solidFill>
                  <a:srgbClr val="D6A407"/>
                </a:solidFill>
                <a:latin typeface="Raleway Medium"/>
                <a:ea typeface="Raleway Medium"/>
                <a:cs typeface="Raleway Medium"/>
                <a:sym typeface="Raleway Medium"/>
              </a:rPr>
              <a:t>A</a:t>
            </a:r>
          </a:p>
          <a:p>
            <a:pPr marL="0" lvl="1" indent="0" algn="ctr">
              <a:lnSpc>
                <a:spcPts val="5797"/>
              </a:lnSpc>
            </a:pPr>
            <a:r>
              <a:rPr lang="en-US" sz="4800" b="1" spc="-296" dirty="0">
                <a:solidFill>
                  <a:srgbClr val="D6A407"/>
                </a:solidFill>
                <a:latin typeface="Raleway Medium"/>
                <a:ea typeface="Raleway Medium"/>
                <a:cs typeface="Raleway Medium"/>
                <a:sym typeface="Raleway Medium"/>
              </a:rPr>
              <a:t>R</a:t>
            </a:r>
          </a:p>
          <a:p>
            <a:pPr marL="0" lvl="1" indent="0" algn="ctr">
              <a:lnSpc>
                <a:spcPts val="5797"/>
              </a:lnSpc>
            </a:pPr>
            <a:r>
              <a:rPr lang="en-US" sz="4800" b="1" spc="-296" dirty="0">
                <a:solidFill>
                  <a:srgbClr val="D6A407"/>
                </a:solidFill>
                <a:latin typeface="Raleway Medium"/>
                <a:ea typeface="Raleway Medium"/>
                <a:cs typeface="Raleway Medium"/>
                <a:sym typeface="Raleway Medium"/>
              </a:rPr>
              <a:t>D</a:t>
            </a:r>
            <a:endParaRPr lang="en-US" sz="4400" b="1" spc="-296" dirty="0">
              <a:solidFill>
                <a:srgbClr val="D6A407"/>
              </a:solidFill>
              <a:latin typeface="Raleway Medium"/>
              <a:ea typeface="Raleway Medium"/>
              <a:cs typeface="Raleway Medium"/>
              <a:sym typeface="Raleway Medium"/>
            </a:endParaRPr>
          </a:p>
        </p:txBody>
      </p:sp>
    </p:spTree>
    <p:extLst>
      <p:ext uri="{BB962C8B-B14F-4D97-AF65-F5344CB8AC3E}">
        <p14:creationId xmlns:p14="http://schemas.microsoft.com/office/powerpoint/2010/main" val="176040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withEffect">
                                  <p:stCondLst>
                                    <p:cond delay="0"/>
                                  </p:stCondLst>
                                  <p:iterate type="lt">
                                    <p:tmPct val="50000"/>
                                  </p:iterate>
                                  <p:childTnLst>
                                    <p:set>
                                      <p:cBhvr>
                                        <p:cTn id="6" dur="1" fill="hold">
                                          <p:stCondLst>
                                            <p:cond delay="0"/>
                                          </p:stCondLst>
                                        </p:cTn>
                                        <p:tgtEl>
                                          <p:spTgt spid="4"/>
                                        </p:tgtEl>
                                        <p:attrNameLst>
                                          <p:attrName>style.visibility</p:attrName>
                                        </p:attrNameLst>
                                      </p:cBhvr>
                                      <p:to>
                                        <p:strVal val="visible"/>
                                      </p:to>
                                    </p:set>
                                    <p:set>
                                      <p:cBhvr>
                                        <p:cTn id="7" dur="228" fill="hold">
                                          <p:stCondLst>
                                            <p:cond delay="0"/>
                                          </p:stCondLst>
                                        </p:cTn>
                                        <p:tgtEl>
                                          <p:spTgt spid="4"/>
                                        </p:tgtEl>
                                        <p:attrNameLst>
                                          <p:attrName>style.rotation</p:attrName>
                                        </p:attrNameLst>
                                      </p:cBhvr>
                                      <p:to>
                                        <p:strVal val="-45.0"/>
                                      </p:to>
                                    </p:set>
                                    <p:anim calcmode="lin" valueType="num">
                                      <p:cBhvr>
                                        <p:cTn id="8" dur="228" fill="hold">
                                          <p:stCondLst>
                                            <p:cond delay="227"/>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9" dur="228"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10" dur="78" decel="50000" autoRev="1" fill="hold">
                                          <p:stCondLst>
                                            <p:cond delay="227"/>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11" dur="68" fill="hold">
                                          <p:stCondLst>
                                            <p:cond delay="432"/>
                                          </p:stCondLst>
                                        </p:cTn>
                                        <p:tgtEl>
                                          <p:spTgt spid="4"/>
                                        </p:tgtEl>
                                        <p:attrNameLst>
                                          <p:attrName>ppt_y</p:attrName>
                                        </p:attrNameLst>
                                      </p:cBhvr>
                                      <p:tavLst>
                                        <p:tav tm="0">
                                          <p:val>
                                            <p:strVal val="#ppt_y-(0.354*#ppt_w-0.172*#ppt_h)"/>
                                          </p:val>
                                        </p:tav>
                                        <p:tav tm="100000">
                                          <p:val>
                                            <p:strVal val="#ppt_y"/>
                                          </p:val>
                                        </p:tav>
                                      </p:tavLst>
                                    </p:anim>
                                  </p:childTnLst>
                                </p:cTn>
                              </p:par>
                              <p:par>
                                <p:cTn id="12" presetID="2" presetClass="entr" presetSubtype="2" decel="10000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1000" fill="hold"/>
                                        <p:tgtEl>
                                          <p:spTgt spid="8"/>
                                        </p:tgtEl>
                                        <p:attrNameLst>
                                          <p:attrName>ppt_x</p:attrName>
                                        </p:attrNameLst>
                                      </p:cBhvr>
                                      <p:tavLst>
                                        <p:tav tm="0">
                                          <p:val>
                                            <p:strVal val="1+#ppt_w/2"/>
                                          </p:val>
                                        </p:tav>
                                        <p:tav tm="100000">
                                          <p:val>
                                            <p:strVal val="#ppt_x"/>
                                          </p:val>
                                        </p:tav>
                                      </p:tavLst>
                                    </p:anim>
                                    <p:anim calcmode="lin" valueType="num">
                                      <p:cBhvr additive="base">
                                        <p:cTn id="15" dur="1000" fill="hold"/>
                                        <p:tgtEl>
                                          <p:spTgt spid="8"/>
                                        </p:tgtEl>
                                        <p:attrNameLst>
                                          <p:attrName>ppt_y</p:attrName>
                                        </p:attrNameLst>
                                      </p:cBhvr>
                                      <p:tavLst>
                                        <p:tav tm="0">
                                          <p:val>
                                            <p:strVal val="#ppt_y"/>
                                          </p:val>
                                        </p:tav>
                                        <p:tav tm="100000">
                                          <p:val>
                                            <p:strVal val="#ppt_y"/>
                                          </p:val>
                                        </p:tav>
                                      </p:tavLst>
                                    </p:anim>
                                  </p:childTnLst>
                                </p:cTn>
                              </p:par>
                              <p:par>
                                <p:cTn id="16" presetID="6" presetClass="emph" presetSubtype="0" fill="hold" grpId="0" nodeType="withEffect">
                                  <p:stCondLst>
                                    <p:cond delay="0"/>
                                  </p:stCondLst>
                                  <p:childTnLst>
                                    <p:animScale>
                                      <p:cBhvr>
                                        <p:cTn id="17" dur="10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4" name="TextBox 4"/>
          <p:cNvSpPr txBox="1"/>
          <p:nvPr/>
        </p:nvSpPr>
        <p:spPr>
          <a:xfrm>
            <a:off x="5791200" y="247435"/>
            <a:ext cx="6705600" cy="705065"/>
          </a:xfrm>
          <a:prstGeom prst="rect">
            <a:avLst/>
          </a:prstGeom>
          <a:noFill/>
        </p:spPr>
        <p:txBody>
          <a:bodyPr wrap="square" lIns="0" tIns="0" rIns="0" bIns="0" rtlCol="0" anchor="t">
            <a:spAutoFit/>
          </a:bodyPr>
          <a:lstStyle/>
          <a:p>
            <a:pPr marL="0" lvl="1" indent="0" algn="ctr">
              <a:lnSpc>
                <a:spcPts val="5797"/>
              </a:lnSpc>
            </a:pPr>
            <a:r>
              <a:rPr lang="en-US" sz="4800" b="1" spc="-296" dirty="0">
                <a:solidFill>
                  <a:srgbClr val="00694C"/>
                </a:solidFill>
                <a:latin typeface="Raleway Medium"/>
                <a:ea typeface="Raleway Medium"/>
                <a:cs typeface="Raleway Medium"/>
                <a:sym typeface="Raleway Medium"/>
              </a:rPr>
              <a:t>Tableau Dashboard </a:t>
            </a:r>
          </a:p>
        </p:txBody>
      </p:sp>
      <p:pic>
        <p:nvPicPr>
          <p:cNvPr id="3" name="Picture 2">
            <a:extLst>
              <a:ext uri="{FF2B5EF4-FFF2-40B4-BE49-F238E27FC236}">
                <a16:creationId xmlns:a16="http://schemas.microsoft.com/office/drawing/2014/main" id="{A34C388A-5A5D-8495-4F74-F7A6B5722ABB}"/>
              </a:ext>
            </a:extLst>
          </p:cNvPr>
          <p:cNvPicPr>
            <a:picLocks noChangeAspect="1"/>
          </p:cNvPicPr>
          <p:nvPr/>
        </p:nvPicPr>
        <p:blipFill>
          <a:blip r:embed="rId2"/>
          <a:stretch>
            <a:fillRect/>
          </a:stretch>
        </p:blipFill>
        <p:spPr>
          <a:xfrm>
            <a:off x="93148" y="1137445"/>
            <a:ext cx="18101703" cy="9035255"/>
          </a:xfrm>
          <a:prstGeom prst="rect">
            <a:avLst/>
          </a:prstGeom>
        </p:spPr>
      </p:pic>
    </p:spTree>
    <p:extLst>
      <p:ext uri="{BB962C8B-B14F-4D97-AF65-F5344CB8AC3E}">
        <p14:creationId xmlns:p14="http://schemas.microsoft.com/office/powerpoint/2010/main" val="2011466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4" name="TextBox 4"/>
          <p:cNvSpPr txBox="1"/>
          <p:nvPr/>
        </p:nvSpPr>
        <p:spPr>
          <a:xfrm>
            <a:off x="5410199" y="266700"/>
            <a:ext cx="7467600" cy="705065"/>
          </a:xfrm>
          <a:prstGeom prst="rect">
            <a:avLst/>
          </a:prstGeom>
          <a:noFill/>
        </p:spPr>
        <p:txBody>
          <a:bodyPr wrap="square" lIns="0" tIns="0" rIns="0" bIns="0" rtlCol="0" anchor="t">
            <a:spAutoFit/>
          </a:bodyPr>
          <a:lstStyle/>
          <a:p>
            <a:pPr marL="0" lvl="1" indent="0" algn="ctr">
              <a:lnSpc>
                <a:spcPts val="5797"/>
              </a:lnSpc>
            </a:pPr>
            <a:r>
              <a:rPr lang="en-US" sz="4800" b="1" spc="-296" dirty="0">
                <a:solidFill>
                  <a:srgbClr val="00694C"/>
                </a:solidFill>
                <a:latin typeface="Raleway Medium"/>
                <a:ea typeface="Raleway Medium"/>
                <a:cs typeface="Raleway Medium"/>
                <a:sym typeface="Raleway Medium"/>
              </a:rPr>
              <a:t>Power BI Dashboard</a:t>
            </a:r>
          </a:p>
        </p:txBody>
      </p:sp>
      <p:pic>
        <p:nvPicPr>
          <p:cNvPr id="3" name="Picture 2">
            <a:extLst>
              <a:ext uri="{FF2B5EF4-FFF2-40B4-BE49-F238E27FC236}">
                <a16:creationId xmlns:a16="http://schemas.microsoft.com/office/drawing/2014/main" id="{FC06406C-39DA-7C79-CC31-69FCEE967066}"/>
              </a:ext>
            </a:extLst>
          </p:cNvPr>
          <p:cNvPicPr>
            <a:picLocks noChangeAspect="1"/>
          </p:cNvPicPr>
          <p:nvPr/>
        </p:nvPicPr>
        <p:blipFill>
          <a:blip r:embed="rId2"/>
          <a:stretch>
            <a:fillRect/>
          </a:stretch>
        </p:blipFill>
        <p:spPr>
          <a:xfrm>
            <a:off x="1243668" y="1288712"/>
            <a:ext cx="15800663" cy="8998288"/>
          </a:xfrm>
          <a:prstGeom prst="rect">
            <a:avLst/>
          </a:prstGeom>
        </p:spPr>
      </p:pic>
    </p:spTree>
    <p:extLst>
      <p:ext uri="{BB962C8B-B14F-4D97-AF65-F5344CB8AC3E}">
        <p14:creationId xmlns:p14="http://schemas.microsoft.com/office/powerpoint/2010/main" val="442918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E8485AF-4D6D-4A57-3850-C99BB43F5719}"/>
              </a:ext>
            </a:extLst>
          </p:cNvPr>
          <p:cNvSpPr txBox="1"/>
          <p:nvPr/>
        </p:nvSpPr>
        <p:spPr>
          <a:xfrm>
            <a:off x="3886200" y="6057900"/>
            <a:ext cx="15011400" cy="1862048"/>
          </a:xfrm>
          <a:prstGeom prst="rect">
            <a:avLst/>
          </a:prstGeom>
          <a:noFill/>
        </p:spPr>
        <p:txBody>
          <a:bodyPr wrap="square" rtlCol="0">
            <a:spAutoFit/>
          </a:bodyPr>
          <a:lstStyle/>
          <a:p>
            <a:r>
              <a:rPr lang="en-IN" sz="11500" dirty="0">
                <a:solidFill>
                  <a:schemeClr val="bg1"/>
                </a:solidFill>
                <a:latin typeface="Bahnschrift SemiBold" panose="020B0502040204020203" pitchFamily="34" charset="0"/>
              </a:rPr>
              <a:t>Queries. .</a:t>
            </a:r>
          </a:p>
        </p:txBody>
      </p:sp>
    </p:spTree>
    <p:extLst>
      <p:ext uri="{BB962C8B-B14F-4D97-AF65-F5344CB8AC3E}">
        <p14:creationId xmlns:p14="http://schemas.microsoft.com/office/powerpoint/2010/main" val="1146009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withEffect">
                                  <p:stCondLst>
                                    <p:cond delay="0"/>
                                  </p:stCondLst>
                                  <p:iterate type="lt">
                                    <p:tmPct val="50000"/>
                                  </p:iterate>
                                  <p:childTnLst>
                                    <p:set>
                                      <p:cBhvr>
                                        <p:cTn id="6" dur="1" fill="hold">
                                          <p:stCondLst>
                                            <p:cond delay="0"/>
                                          </p:stCondLst>
                                        </p:cTn>
                                        <p:tgtEl>
                                          <p:spTgt spid="7"/>
                                        </p:tgtEl>
                                        <p:attrNameLst>
                                          <p:attrName>style.visibility</p:attrName>
                                        </p:attrNameLst>
                                      </p:cBhvr>
                                      <p:to>
                                        <p:strVal val="visible"/>
                                      </p:to>
                                    </p:set>
                                    <p:set>
                                      <p:cBhvr>
                                        <p:cTn id="7" dur="227" fill="hold">
                                          <p:stCondLst>
                                            <p:cond delay="0"/>
                                          </p:stCondLst>
                                        </p:cTn>
                                        <p:tgtEl>
                                          <p:spTgt spid="7"/>
                                        </p:tgtEl>
                                        <p:attrNameLst>
                                          <p:attrName>style.rotation</p:attrName>
                                        </p:attrNameLst>
                                      </p:cBhvr>
                                      <p:to>
                                        <p:strVal val="-45.0"/>
                                      </p:to>
                                    </p:set>
                                    <p:anim calcmode="lin" valueType="num">
                                      <p:cBhvr>
                                        <p:cTn id="8" dur="227" fill="hold">
                                          <p:stCondLst>
                                            <p:cond delay="227"/>
                                          </p:stCondLst>
                                        </p:cTn>
                                        <p:tgtEl>
                                          <p:spTgt spid="7"/>
                                        </p:tgtEl>
                                        <p:attrNameLst>
                                          <p:attrName>style.rotation</p:attrName>
                                        </p:attrNameLst>
                                      </p:cBhvr>
                                      <p:tavLst>
                                        <p:tav tm="0">
                                          <p:val>
                                            <p:fltVal val="-45"/>
                                          </p:val>
                                        </p:tav>
                                        <p:tav tm="69900">
                                          <p:val>
                                            <p:fltVal val="45"/>
                                          </p:val>
                                        </p:tav>
                                        <p:tav tm="100000">
                                          <p:val>
                                            <p:fltVal val="0"/>
                                          </p:val>
                                        </p:tav>
                                      </p:tavLst>
                                    </p:anim>
                                    <p:anim calcmode="lin" valueType="num">
                                      <p:cBhvr>
                                        <p:cTn id="9" dur="227" fill="hold">
                                          <p:stCondLst>
                                            <p:cond delay="0"/>
                                          </p:stCondLst>
                                        </p:cTn>
                                        <p:tgtEl>
                                          <p:spTgt spid="7"/>
                                        </p:tgtEl>
                                        <p:attrNameLst>
                                          <p:attrName>ppt_y</p:attrName>
                                        </p:attrNameLst>
                                      </p:cBhvr>
                                      <p:tavLst>
                                        <p:tav tm="0">
                                          <p:val>
                                            <p:strVal val="#ppt_y-1"/>
                                          </p:val>
                                        </p:tav>
                                        <p:tav tm="100000">
                                          <p:val>
                                            <p:strVal val="#ppt_y-(0.354*#ppt_w-0.172*#ppt_h)"/>
                                          </p:val>
                                        </p:tav>
                                      </p:tavLst>
                                    </p:anim>
                                    <p:anim calcmode="lin" valueType="num">
                                      <p:cBhvr>
                                        <p:cTn id="10" dur="78" decel="50000" autoRev="1" fill="hold">
                                          <p:stCondLst>
                                            <p:cond delay="227"/>
                                          </p:stCondLst>
                                        </p:cTn>
                                        <p:tgtEl>
                                          <p:spTgt spid="7"/>
                                        </p:tgtEl>
                                        <p:attrNameLst>
                                          <p:attrName>ppt_y</p:attrName>
                                        </p:attrNameLst>
                                      </p:cBhvr>
                                      <p:tavLst>
                                        <p:tav tm="0">
                                          <p:val>
                                            <p:strVal val="#ppt_y-(0.354*#ppt_w-0.172*#ppt_h)"/>
                                          </p:val>
                                        </p:tav>
                                        <p:tav tm="100000">
                                          <p:val>
                                            <p:strVal val="#ppt_y-(0.354*#ppt_w-0.172*#ppt_h)-#ppt_h/2"/>
                                          </p:val>
                                        </p:tav>
                                      </p:tavLst>
                                    </p:anim>
                                    <p:anim calcmode="lin" valueType="num">
                                      <p:cBhvr>
                                        <p:cTn id="11" dur="68" fill="hold">
                                          <p:stCondLst>
                                            <p:cond delay="432"/>
                                          </p:stCondLst>
                                        </p:cTn>
                                        <p:tgtEl>
                                          <p:spTgt spid="7"/>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AC6C1E4-6D7F-8123-3458-E8EF457FD4EB}"/>
              </a:ext>
            </a:extLst>
          </p:cNvPr>
          <p:cNvGrpSpPr/>
          <p:nvPr/>
        </p:nvGrpSpPr>
        <p:grpSpPr>
          <a:xfrm>
            <a:off x="1295400" y="3953054"/>
            <a:ext cx="16281917" cy="5181601"/>
            <a:chOff x="1295400" y="3953054"/>
            <a:chExt cx="16281917" cy="5181601"/>
          </a:xfrm>
        </p:grpSpPr>
        <p:pic>
          <p:nvPicPr>
            <p:cNvPr id="9" name="Picture 8">
              <a:extLst>
                <a:ext uri="{FF2B5EF4-FFF2-40B4-BE49-F238E27FC236}">
                  <a16:creationId xmlns:a16="http://schemas.microsoft.com/office/drawing/2014/main" id="{CF9A8563-543F-9692-CE40-6C0674D713C0}"/>
                </a:ext>
              </a:extLst>
            </p:cNvPr>
            <p:cNvPicPr>
              <a:picLocks noChangeAspect="1"/>
            </p:cNvPicPr>
            <p:nvPr/>
          </p:nvPicPr>
          <p:blipFill>
            <a:blip r:embed="rId2"/>
            <a:stretch>
              <a:fillRect/>
            </a:stretch>
          </p:blipFill>
          <p:spPr>
            <a:xfrm>
              <a:off x="10490246" y="3953054"/>
              <a:ext cx="7087071" cy="5181599"/>
            </a:xfrm>
            <a:prstGeom prst="rect">
              <a:avLst/>
            </a:prstGeom>
          </p:spPr>
        </p:pic>
        <p:pic>
          <p:nvPicPr>
            <p:cNvPr id="11" name="Picture 10">
              <a:extLst>
                <a:ext uri="{FF2B5EF4-FFF2-40B4-BE49-F238E27FC236}">
                  <a16:creationId xmlns:a16="http://schemas.microsoft.com/office/drawing/2014/main" id="{98C5081F-B4C0-88A4-B071-F9EB3A479258}"/>
                </a:ext>
              </a:extLst>
            </p:cNvPr>
            <p:cNvPicPr>
              <a:picLocks noChangeAspect="1"/>
            </p:cNvPicPr>
            <p:nvPr/>
          </p:nvPicPr>
          <p:blipFill>
            <a:blip r:embed="rId3"/>
            <a:stretch>
              <a:fillRect/>
            </a:stretch>
          </p:blipFill>
          <p:spPr>
            <a:xfrm>
              <a:off x="1295400" y="3953055"/>
              <a:ext cx="8880764" cy="5181600"/>
            </a:xfrm>
            <a:prstGeom prst="rect">
              <a:avLst/>
            </a:prstGeom>
          </p:spPr>
        </p:pic>
      </p:grpSp>
      <p:sp>
        <p:nvSpPr>
          <p:cNvPr id="2" name="TextBox 4">
            <a:extLst>
              <a:ext uri="{FF2B5EF4-FFF2-40B4-BE49-F238E27FC236}">
                <a16:creationId xmlns:a16="http://schemas.microsoft.com/office/drawing/2014/main" id="{1BFD663A-E68C-F48B-9AAC-48D7469A1059}"/>
              </a:ext>
            </a:extLst>
          </p:cNvPr>
          <p:cNvSpPr txBox="1"/>
          <p:nvPr/>
        </p:nvSpPr>
        <p:spPr>
          <a:xfrm>
            <a:off x="4572000" y="799812"/>
            <a:ext cx="9779565" cy="705065"/>
          </a:xfrm>
          <a:prstGeom prst="rect">
            <a:avLst/>
          </a:prstGeom>
          <a:noFill/>
        </p:spPr>
        <p:txBody>
          <a:bodyPr lIns="0" tIns="0" rIns="0" bIns="0" rtlCol="0" anchor="t">
            <a:spAutoFit/>
          </a:bodyPr>
          <a:lstStyle/>
          <a:p>
            <a:pPr marL="0" lvl="1" indent="0" algn="ctr">
              <a:lnSpc>
                <a:spcPts val="5797"/>
              </a:lnSpc>
            </a:pPr>
            <a:r>
              <a:rPr lang="en-US" sz="4800" b="1" u="sng" spc="-296" dirty="0">
                <a:solidFill>
                  <a:srgbClr val="00694C"/>
                </a:solidFill>
                <a:latin typeface="Raleway Medium"/>
                <a:ea typeface="Raleway Medium"/>
                <a:cs typeface="Raleway Medium"/>
                <a:sym typeface="Raleway Medium"/>
              </a:rPr>
              <a:t>KPI I – Year wise Loan Amount Status</a:t>
            </a:r>
          </a:p>
        </p:txBody>
      </p:sp>
      <p:grpSp>
        <p:nvGrpSpPr>
          <p:cNvPr id="7" name="Group 6">
            <a:extLst>
              <a:ext uri="{FF2B5EF4-FFF2-40B4-BE49-F238E27FC236}">
                <a16:creationId xmlns:a16="http://schemas.microsoft.com/office/drawing/2014/main" id="{97701B28-C26D-6594-67C3-F0451C1CC237}"/>
              </a:ext>
            </a:extLst>
          </p:cNvPr>
          <p:cNvGrpSpPr/>
          <p:nvPr/>
        </p:nvGrpSpPr>
        <p:grpSpPr>
          <a:xfrm>
            <a:off x="4572000" y="3147204"/>
            <a:ext cx="10591800" cy="661427"/>
            <a:chOff x="4572000" y="3147204"/>
            <a:chExt cx="10591800" cy="661427"/>
          </a:xfrm>
        </p:grpSpPr>
        <p:sp>
          <p:nvSpPr>
            <p:cNvPr id="3" name="TextBox 2">
              <a:extLst>
                <a:ext uri="{FF2B5EF4-FFF2-40B4-BE49-F238E27FC236}">
                  <a16:creationId xmlns:a16="http://schemas.microsoft.com/office/drawing/2014/main" id="{908025F3-8CC3-3805-A293-E94997689C1F}"/>
                </a:ext>
              </a:extLst>
            </p:cNvPr>
            <p:cNvSpPr txBox="1"/>
            <p:nvPr/>
          </p:nvSpPr>
          <p:spPr>
            <a:xfrm>
              <a:off x="4572000" y="3162300"/>
              <a:ext cx="1447800" cy="646331"/>
            </a:xfrm>
            <a:prstGeom prst="rect">
              <a:avLst/>
            </a:prstGeom>
            <a:solidFill>
              <a:schemeClr val="accent5">
                <a:lumMod val="60000"/>
                <a:lumOff val="40000"/>
              </a:schemeClr>
            </a:solidFill>
          </p:spPr>
          <p:txBody>
            <a:bodyPr wrap="square" rtlCol="0">
              <a:spAutoFit/>
            </a:bodyPr>
            <a:lstStyle/>
            <a:p>
              <a:r>
                <a:rPr lang="en-IN" sz="3600" b="1" dirty="0"/>
                <a:t>Query</a:t>
              </a:r>
            </a:p>
          </p:txBody>
        </p:sp>
        <p:sp>
          <p:nvSpPr>
            <p:cNvPr id="5" name="TextBox 4">
              <a:extLst>
                <a:ext uri="{FF2B5EF4-FFF2-40B4-BE49-F238E27FC236}">
                  <a16:creationId xmlns:a16="http://schemas.microsoft.com/office/drawing/2014/main" id="{36992685-22C0-1780-2375-5513666528D5}"/>
                </a:ext>
              </a:extLst>
            </p:cNvPr>
            <p:cNvSpPr txBox="1"/>
            <p:nvPr/>
          </p:nvSpPr>
          <p:spPr>
            <a:xfrm>
              <a:off x="13487400" y="3147204"/>
              <a:ext cx="1676400" cy="646331"/>
            </a:xfrm>
            <a:prstGeom prst="rect">
              <a:avLst/>
            </a:prstGeom>
            <a:solidFill>
              <a:schemeClr val="accent5">
                <a:lumMod val="60000"/>
                <a:lumOff val="40000"/>
              </a:schemeClr>
            </a:solidFill>
          </p:spPr>
          <p:txBody>
            <a:bodyPr wrap="square" rtlCol="0">
              <a:spAutoFit/>
            </a:bodyPr>
            <a:lstStyle/>
            <a:p>
              <a:r>
                <a:rPr lang="en-IN" sz="3600" b="1" dirty="0"/>
                <a:t>Output</a:t>
              </a:r>
            </a:p>
          </p:txBody>
        </p:sp>
      </p:grpSp>
    </p:spTree>
    <p:extLst>
      <p:ext uri="{BB962C8B-B14F-4D97-AF65-F5344CB8AC3E}">
        <p14:creationId xmlns:p14="http://schemas.microsoft.com/office/powerpoint/2010/main" val="1880184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1+#ppt_h/2"/>
                                          </p:val>
                                        </p:tav>
                                        <p:tav tm="100000">
                                          <p:val>
                                            <p:strVal val="#ppt_y"/>
                                          </p:val>
                                        </p:tav>
                                      </p:tavLst>
                                    </p:anim>
                                  </p:childTnLst>
                                </p:cTn>
                              </p:par>
                              <p:par>
                                <p:cTn id="13" presetID="26"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290">
                                          <p:stCondLst>
                                            <p:cond delay="0"/>
                                          </p:stCondLst>
                                        </p:cTn>
                                        <p:tgtEl>
                                          <p:spTgt spid="7"/>
                                        </p:tgtEl>
                                      </p:cBhvr>
                                    </p:animEffect>
                                    <p:anim calcmode="lin" valueType="num">
                                      <p:cBhvr>
                                        <p:cTn id="16" dur="911"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7" dur="332"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8" dur="332" tmFilter="0, 0; 0.125,0.2665; 0.25,0.4; 0.375,0.465; 0.5,0.5;  0.625,0.535; 0.75,0.6; 0.875,0.7335; 1,1">
                                          <p:stCondLst>
                                            <p:cond delay="332"/>
                                          </p:stCondLst>
                                        </p:cTn>
                                        <p:tgtEl>
                                          <p:spTgt spid="7"/>
                                        </p:tgtEl>
                                        <p:attrNameLst>
                                          <p:attrName>ppt_y</p:attrName>
                                        </p:attrNameLst>
                                      </p:cBhvr>
                                      <p:tavLst>
                                        <p:tav tm="0" fmla="#ppt_y-sin(pi*$)/9">
                                          <p:val>
                                            <p:fltVal val="0"/>
                                          </p:val>
                                        </p:tav>
                                        <p:tav tm="100000">
                                          <p:val>
                                            <p:fltVal val="1"/>
                                          </p:val>
                                        </p:tav>
                                      </p:tavLst>
                                    </p:anim>
                                    <p:anim calcmode="lin" valueType="num">
                                      <p:cBhvr>
                                        <p:cTn id="19" dur="166" tmFilter="0, 0; 0.125,0.2665; 0.25,0.4; 0.375,0.465; 0.5,0.5;  0.625,0.535; 0.75,0.6; 0.875,0.7335; 1,1">
                                          <p:stCondLst>
                                            <p:cond delay="662"/>
                                          </p:stCondLst>
                                        </p:cTn>
                                        <p:tgtEl>
                                          <p:spTgt spid="7"/>
                                        </p:tgtEl>
                                        <p:attrNameLst>
                                          <p:attrName>ppt_y</p:attrName>
                                        </p:attrNameLst>
                                      </p:cBhvr>
                                      <p:tavLst>
                                        <p:tav tm="0" fmla="#ppt_y-sin(pi*$)/27">
                                          <p:val>
                                            <p:fltVal val="0"/>
                                          </p:val>
                                        </p:tav>
                                        <p:tav tm="100000">
                                          <p:val>
                                            <p:fltVal val="1"/>
                                          </p:val>
                                        </p:tav>
                                      </p:tavLst>
                                    </p:anim>
                                    <p:anim calcmode="lin" valueType="num">
                                      <p:cBhvr>
                                        <p:cTn id="20" dur="82" tmFilter="0, 0; 0.125,0.2665; 0.25,0.4; 0.375,0.465; 0.5,0.5;  0.625,0.535; 0.75,0.6; 0.875,0.7335; 1,1">
                                          <p:stCondLst>
                                            <p:cond delay="828"/>
                                          </p:stCondLst>
                                        </p:cTn>
                                        <p:tgtEl>
                                          <p:spTgt spid="7"/>
                                        </p:tgtEl>
                                        <p:attrNameLst>
                                          <p:attrName>ppt_y</p:attrName>
                                        </p:attrNameLst>
                                      </p:cBhvr>
                                      <p:tavLst>
                                        <p:tav tm="0" fmla="#ppt_y-sin(pi*$)/81">
                                          <p:val>
                                            <p:fltVal val="0"/>
                                          </p:val>
                                        </p:tav>
                                        <p:tav tm="100000">
                                          <p:val>
                                            <p:fltVal val="1"/>
                                          </p:val>
                                        </p:tav>
                                      </p:tavLst>
                                    </p:anim>
                                    <p:animScale>
                                      <p:cBhvr>
                                        <p:cTn id="21" dur="13">
                                          <p:stCondLst>
                                            <p:cond delay="325"/>
                                          </p:stCondLst>
                                        </p:cTn>
                                        <p:tgtEl>
                                          <p:spTgt spid="7"/>
                                        </p:tgtEl>
                                      </p:cBhvr>
                                      <p:to x="100000" y="60000"/>
                                    </p:animScale>
                                    <p:animScale>
                                      <p:cBhvr>
                                        <p:cTn id="22" dur="83" decel="50000">
                                          <p:stCondLst>
                                            <p:cond delay="338"/>
                                          </p:stCondLst>
                                        </p:cTn>
                                        <p:tgtEl>
                                          <p:spTgt spid="7"/>
                                        </p:tgtEl>
                                      </p:cBhvr>
                                      <p:to x="100000" y="100000"/>
                                    </p:animScale>
                                    <p:animScale>
                                      <p:cBhvr>
                                        <p:cTn id="23" dur="13">
                                          <p:stCondLst>
                                            <p:cond delay="656"/>
                                          </p:stCondLst>
                                        </p:cTn>
                                        <p:tgtEl>
                                          <p:spTgt spid="7"/>
                                        </p:tgtEl>
                                      </p:cBhvr>
                                      <p:to x="100000" y="80000"/>
                                    </p:animScale>
                                    <p:animScale>
                                      <p:cBhvr>
                                        <p:cTn id="24" dur="83" decel="50000">
                                          <p:stCondLst>
                                            <p:cond delay="669"/>
                                          </p:stCondLst>
                                        </p:cTn>
                                        <p:tgtEl>
                                          <p:spTgt spid="7"/>
                                        </p:tgtEl>
                                      </p:cBhvr>
                                      <p:to x="100000" y="100000"/>
                                    </p:animScale>
                                    <p:animScale>
                                      <p:cBhvr>
                                        <p:cTn id="25" dur="13">
                                          <p:stCondLst>
                                            <p:cond delay="821"/>
                                          </p:stCondLst>
                                        </p:cTn>
                                        <p:tgtEl>
                                          <p:spTgt spid="7"/>
                                        </p:tgtEl>
                                      </p:cBhvr>
                                      <p:to x="100000" y="90000"/>
                                    </p:animScale>
                                    <p:animScale>
                                      <p:cBhvr>
                                        <p:cTn id="26" dur="83" decel="50000">
                                          <p:stCondLst>
                                            <p:cond delay="834"/>
                                          </p:stCondLst>
                                        </p:cTn>
                                        <p:tgtEl>
                                          <p:spTgt spid="7"/>
                                        </p:tgtEl>
                                      </p:cBhvr>
                                      <p:to x="100000" y="100000"/>
                                    </p:animScale>
                                    <p:animScale>
                                      <p:cBhvr>
                                        <p:cTn id="27" dur="13">
                                          <p:stCondLst>
                                            <p:cond delay="904"/>
                                          </p:stCondLst>
                                        </p:cTn>
                                        <p:tgtEl>
                                          <p:spTgt spid="7"/>
                                        </p:tgtEl>
                                      </p:cBhvr>
                                      <p:to x="100000" y="95000"/>
                                    </p:animScale>
                                    <p:animScale>
                                      <p:cBhvr>
                                        <p:cTn id="28" dur="83" decel="50000">
                                          <p:stCondLst>
                                            <p:cond delay="917"/>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965A953-7DE6-150C-391F-994DFB772847}"/>
              </a:ext>
            </a:extLst>
          </p:cNvPr>
          <p:cNvGrpSpPr/>
          <p:nvPr/>
        </p:nvGrpSpPr>
        <p:grpSpPr>
          <a:xfrm>
            <a:off x="990600" y="1193789"/>
            <a:ext cx="16102644" cy="8991600"/>
            <a:chOff x="990600" y="1193789"/>
            <a:chExt cx="16102644" cy="8991600"/>
          </a:xfrm>
        </p:grpSpPr>
        <p:pic>
          <p:nvPicPr>
            <p:cNvPr id="10" name="Picture 9">
              <a:extLst>
                <a:ext uri="{FF2B5EF4-FFF2-40B4-BE49-F238E27FC236}">
                  <a16:creationId xmlns:a16="http://schemas.microsoft.com/office/drawing/2014/main" id="{79764F9D-7AA1-7B39-9DCD-FE94DDD420E7}"/>
                </a:ext>
              </a:extLst>
            </p:cNvPr>
            <p:cNvPicPr>
              <a:picLocks noChangeAspect="1"/>
            </p:cNvPicPr>
            <p:nvPr/>
          </p:nvPicPr>
          <p:blipFill>
            <a:blip r:embed="rId2"/>
            <a:stretch>
              <a:fillRect/>
            </a:stretch>
          </p:blipFill>
          <p:spPr>
            <a:xfrm>
              <a:off x="12597444" y="1193789"/>
              <a:ext cx="4495800" cy="8991600"/>
            </a:xfrm>
            <a:prstGeom prst="rect">
              <a:avLst/>
            </a:prstGeom>
          </p:spPr>
        </p:pic>
        <p:pic>
          <p:nvPicPr>
            <p:cNvPr id="12" name="Picture 11">
              <a:extLst>
                <a:ext uri="{FF2B5EF4-FFF2-40B4-BE49-F238E27FC236}">
                  <a16:creationId xmlns:a16="http://schemas.microsoft.com/office/drawing/2014/main" id="{BE19CD44-E0FB-B75E-1734-D0E0EBED2599}"/>
                </a:ext>
              </a:extLst>
            </p:cNvPr>
            <p:cNvPicPr>
              <a:picLocks noChangeAspect="1"/>
            </p:cNvPicPr>
            <p:nvPr/>
          </p:nvPicPr>
          <p:blipFill>
            <a:blip r:embed="rId3"/>
            <a:stretch>
              <a:fillRect/>
            </a:stretch>
          </p:blipFill>
          <p:spPr>
            <a:xfrm>
              <a:off x="990600" y="2019300"/>
              <a:ext cx="8684141" cy="7620000"/>
            </a:xfrm>
            <a:prstGeom prst="rect">
              <a:avLst/>
            </a:prstGeom>
          </p:spPr>
        </p:pic>
      </p:grpSp>
      <p:sp>
        <p:nvSpPr>
          <p:cNvPr id="2" name="TextBox 4">
            <a:extLst>
              <a:ext uri="{FF2B5EF4-FFF2-40B4-BE49-F238E27FC236}">
                <a16:creationId xmlns:a16="http://schemas.microsoft.com/office/drawing/2014/main" id="{88F7CB5B-5F17-8EF0-45AF-789A889812AB}"/>
              </a:ext>
            </a:extLst>
          </p:cNvPr>
          <p:cNvSpPr txBox="1"/>
          <p:nvPr/>
        </p:nvSpPr>
        <p:spPr>
          <a:xfrm>
            <a:off x="2667000" y="295167"/>
            <a:ext cx="13347983" cy="705065"/>
          </a:xfrm>
          <a:prstGeom prst="rect">
            <a:avLst/>
          </a:prstGeom>
          <a:noFill/>
        </p:spPr>
        <p:txBody>
          <a:bodyPr wrap="square" lIns="0" tIns="0" rIns="0" bIns="0" rtlCol="0" anchor="t">
            <a:spAutoFit/>
          </a:bodyPr>
          <a:lstStyle/>
          <a:p>
            <a:pPr marL="0" lvl="1" indent="0" algn="ctr">
              <a:lnSpc>
                <a:spcPts val="5797"/>
              </a:lnSpc>
            </a:pPr>
            <a:r>
              <a:rPr lang="en-US" sz="4800" b="1" u="sng" spc="-296" dirty="0">
                <a:solidFill>
                  <a:srgbClr val="00694C"/>
                </a:solidFill>
                <a:latin typeface="Raleway Medium"/>
                <a:ea typeface="Raleway Medium"/>
                <a:cs typeface="Raleway Medium"/>
                <a:sym typeface="Raleway Medium"/>
              </a:rPr>
              <a:t>KPI II – Grade and Subgrade wise Revolving Balance </a:t>
            </a:r>
          </a:p>
        </p:txBody>
      </p:sp>
      <p:grpSp>
        <p:nvGrpSpPr>
          <p:cNvPr id="7" name="Group 6">
            <a:extLst>
              <a:ext uri="{FF2B5EF4-FFF2-40B4-BE49-F238E27FC236}">
                <a16:creationId xmlns:a16="http://schemas.microsoft.com/office/drawing/2014/main" id="{DB6710BB-0CD1-98A3-2E4F-D62E2F5B4DD0}"/>
              </a:ext>
            </a:extLst>
          </p:cNvPr>
          <p:cNvGrpSpPr/>
          <p:nvPr/>
        </p:nvGrpSpPr>
        <p:grpSpPr>
          <a:xfrm>
            <a:off x="4267200" y="1193789"/>
            <a:ext cx="8001000" cy="4272876"/>
            <a:chOff x="4267200" y="1193789"/>
            <a:chExt cx="8001000" cy="4272876"/>
          </a:xfrm>
        </p:grpSpPr>
        <p:sp>
          <p:nvSpPr>
            <p:cNvPr id="3" name="TextBox 2">
              <a:extLst>
                <a:ext uri="{FF2B5EF4-FFF2-40B4-BE49-F238E27FC236}">
                  <a16:creationId xmlns:a16="http://schemas.microsoft.com/office/drawing/2014/main" id="{7D6834A2-E2F4-1633-D544-8AC9A36847EF}"/>
                </a:ext>
              </a:extLst>
            </p:cNvPr>
            <p:cNvSpPr txBox="1"/>
            <p:nvPr/>
          </p:nvSpPr>
          <p:spPr>
            <a:xfrm>
              <a:off x="4267200" y="1193789"/>
              <a:ext cx="1447800" cy="646331"/>
            </a:xfrm>
            <a:prstGeom prst="rect">
              <a:avLst/>
            </a:prstGeom>
            <a:solidFill>
              <a:schemeClr val="accent5">
                <a:lumMod val="60000"/>
                <a:lumOff val="40000"/>
              </a:schemeClr>
            </a:solidFill>
          </p:spPr>
          <p:txBody>
            <a:bodyPr wrap="square" rtlCol="0">
              <a:spAutoFit/>
            </a:bodyPr>
            <a:lstStyle/>
            <a:p>
              <a:r>
                <a:rPr lang="en-IN" sz="3600" b="1" dirty="0"/>
                <a:t>Query</a:t>
              </a:r>
            </a:p>
          </p:txBody>
        </p:sp>
        <p:sp>
          <p:nvSpPr>
            <p:cNvPr id="5" name="TextBox 4">
              <a:extLst>
                <a:ext uri="{FF2B5EF4-FFF2-40B4-BE49-F238E27FC236}">
                  <a16:creationId xmlns:a16="http://schemas.microsoft.com/office/drawing/2014/main" id="{0D28953F-8B81-8455-4B5C-FDDC0C1B2942}"/>
                </a:ext>
              </a:extLst>
            </p:cNvPr>
            <p:cNvSpPr txBox="1"/>
            <p:nvPr/>
          </p:nvSpPr>
          <p:spPr>
            <a:xfrm>
              <a:off x="10591800" y="4820334"/>
              <a:ext cx="1676400" cy="646331"/>
            </a:xfrm>
            <a:prstGeom prst="rect">
              <a:avLst/>
            </a:prstGeom>
            <a:solidFill>
              <a:schemeClr val="accent5">
                <a:lumMod val="60000"/>
                <a:lumOff val="40000"/>
              </a:schemeClr>
            </a:solidFill>
          </p:spPr>
          <p:txBody>
            <a:bodyPr wrap="square" rtlCol="0">
              <a:spAutoFit/>
            </a:bodyPr>
            <a:lstStyle/>
            <a:p>
              <a:r>
                <a:rPr lang="en-IN" sz="3600" b="1" dirty="0"/>
                <a:t>Output</a:t>
              </a:r>
            </a:p>
          </p:txBody>
        </p:sp>
      </p:grpSp>
    </p:spTree>
    <p:extLst>
      <p:ext uri="{BB962C8B-B14F-4D97-AF65-F5344CB8AC3E}">
        <p14:creationId xmlns:p14="http://schemas.microsoft.com/office/powerpoint/2010/main" val="2709917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1+#ppt_h/2"/>
                                          </p:val>
                                        </p:tav>
                                        <p:tav tm="100000">
                                          <p:val>
                                            <p:strVal val="#ppt_y"/>
                                          </p:val>
                                        </p:tav>
                                      </p:tavLst>
                                    </p:anim>
                                  </p:childTnLst>
                                </p:cTn>
                              </p:par>
                              <p:par>
                                <p:cTn id="13" presetID="26"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290">
                                          <p:stCondLst>
                                            <p:cond delay="0"/>
                                          </p:stCondLst>
                                        </p:cTn>
                                        <p:tgtEl>
                                          <p:spTgt spid="7"/>
                                        </p:tgtEl>
                                      </p:cBhvr>
                                    </p:animEffect>
                                    <p:anim calcmode="lin" valueType="num">
                                      <p:cBhvr>
                                        <p:cTn id="16" dur="911"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7" dur="332"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8" dur="332" tmFilter="0, 0; 0.125,0.2665; 0.25,0.4; 0.375,0.465; 0.5,0.5;  0.625,0.535; 0.75,0.6; 0.875,0.7335; 1,1">
                                          <p:stCondLst>
                                            <p:cond delay="332"/>
                                          </p:stCondLst>
                                        </p:cTn>
                                        <p:tgtEl>
                                          <p:spTgt spid="7"/>
                                        </p:tgtEl>
                                        <p:attrNameLst>
                                          <p:attrName>ppt_y</p:attrName>
                                        </p:attrNameLst>
                                      </p:cBhvr>
                                      <p:tavLst>
                                        <p:tav tm="0" fmla="#ppt_y-sin(pi*$)/9">
                                          <p:val>
                                            <p:fltVal val="0"/>
                                          </p:val>
                                        </p:tav>
                                        <p:tav tm="100000">
                                          <p:val>
                                            <p:fltVal val="1"/>
                                          </p:val>
                                        </p:tav>
                                      </p:tavLst>
                                    </p:anim>
                                    <p:anim calcmode="lin" valueType="num">
                                      <p:cBhvr>
                                        <p:cTn id="19" dur="166" tmFilter="0, 0; 0.125,0.2665; 0.25,0.4; 0.375,0.465; 0.5,0.5;  0.625,0.535; 0.75,0.6; 0.875,0.7335; 1,1">
                                          <p:stCondLst>
                                            <p:cond delay="662"/>
                                          </p:stCondLst>
                                        </p:cTn>
                                        <p:tgtEl>
                                          <p:spTgt spid="7"/>
                                        </p:tgtEl>
                                        <p:attrNameLst>
                                          <p:attrName>ppt_y</p:attrName>
                                        </p:attrNameLst>
                                      </p:cBhvr>
                                      <p:tavLst>
                                        <p:tav tm="0" fmla="#ppt_y-sin(pi*$)/27">
                                          <p:val>
                                            <p:fltVal val="0"/>
                                          </p:val>
                                        </p:tav>
                                        <p:tav tm="100000">
                                          <p:val>
                                            <p:fltVal val="1"/>
                                          </p:val>
                                        </p:tav>
                                      </p:tavLst>
                                    </p:anim>
                                    <p:anim calcmode="lin" valueType="num">
                                      <p:cBhvr>
                                        <p:cTn id="20" dur="82" tmFilter="0, 0; 0.125,0.2665; 0.25,0.4; 0.375,0.465; 0.5,0.5;  0.625,0.535; 0.75,0.6; 0.875,0.7335; 1,1">
                                          <p:stCondLst>
                                            <p:cond delay="828"/>
                                          </p:stCondLst>
                                        </p:cTn>
                                        <p:tgtEl>
                                          <p:spTgt spid="7"/>
                                        </p:tgtEl>
                                        <p:attrNameLst>
                                          <p:attrName>ppt_y</p:attrName>
                                        </p:attrNameLst>
                                      </p:cBhvr>
                                      <p:tavLst>
                                        <p:tav tm="0" fmla="#ppt_y-sin(pi*$)/81">
                                          <p:val>
                                            <p:fltVal val="0"/>
                                          </p:val>
                                        </p:tav>
                                        <p:tav tm="100000">
                                          <p:val>
                                            <p:fltVal val="1"/>
                                          </p:val>
                                        </p:tav>
                                      </p:tavLst>
                                    </p:anim>
                                    <p:animScale>
                                      <p:cBhvr>
                                        <p:cTn id="21" dur="13">
                                          <p:stCondLst>
                                            <p:cond delay="325"/>
                                          </p:stCondLst>
                                        </p:cTn>
                                        <p:tgtEl>
                                          <p:spTgt spid="7"/>
                                        </p:tgtEl>
                                      </p:cBhvr>
                                      <p:to x="100000" y="60000"/>
                                    </p:animScale>
                                    <p:animScale>
                                      <p:cBhvr>
                                        <p:cTn id="22" dur="83" decel="50000">
                                          <p:stCondLst>
                                            <p:cond delay="338"/>
                                          </p:stCondLst>
                                        </p:cTn>
                                        <p:tgtEl>
                                          <p:spTgt spid="7"/>
                                        </p:tgtEl>
                                      </p:cBhvr>
                                      <p:to x="100000" y="100000"/>
                                    </p:animScale>
                                    <p:animScale>
                                      <p:cBhvr>
                                        <p:cTn id="23" dur="13">
                                          <p:stCondLst>
                                            <p:cond delay="656"/>
                                          </p:stCondLst>
                                        </p:cTn>
                                        <p:tgtEl>
                                          <p:spTgt spid="7"/>
                                        </p:tgtEl>
                                      </p:cBhvr>
                                      <p:to x="100000" y="80000"/>
                                    </p:animScale>
                                    <p:animScale>
                                      <p:cBhvr>
                                        <p:cTn id="24" dur="83" decel="50000">
                                          <p:stCondLst>
                                            <p:cond delay="669"/>
                                          </p:stCondLst>
                                        </p:cTn>
                                        <p:tgtEl>
                                          <p:spTgt spid="7"/>
                                        </p:tgtEl>
                                      </p:cBhvr>
                                      <p:to x="100000" y="100000"/>
                                    </p:animScale>
                                    <p:animScale>
                                      <p:cBhvr>
                                        <p:cTn id="25" dur="13">
                                          <p:stCondLst>
                                            <p:cond delay="821"/>
                                          </p:stCondLst>
                                        </p:cTn>
                                        <p:tgtEl>
                                          <p:spTgt spid="7"/>
                                        </p:tgtEl>
                                      </p:cBhvr>
                                      <p:to x="100000" y="90000"/>
                                    </p:animScale>
                                    <p:animScale>
                                      <p:cBhvr>
                                        <p:cTn id="26" dur="83" decel="50000">
                                          <p:stCondLst>
                                            <p:cond delay="834"/>
                                          </p:stCondLst>
                                        </p:cTn>
                                        <p:tgtEl>
                                          <p:spTgt spid="7"/>
                                        </p:tgtEl>
                                      </p:cBhvr>
                                      <p:to x="100000" y="100000"/>
                                    </p:animScale>
                                    <p:animScale>
                                      <p:cBhvr>
                                        <p:cTn id="27" dur="13">
                                          <p:stCondLst>
                                            <p:cond delay="904"/>
                                          </p:stCondLst>
                                        </p:cTn>
                                        <p:tgtEl>
                                          <p:spTgt spid="7"/>
                                        </p:tgtEl>
                                      </p:cBhvr>
                                      <p:to x="100000" y="95000"/>
                                    </p:animScale>
                                    <p:animScale>
                                      <p:cBhvr>
                                        <p:cTn id="28" dur="83" decel="50000">
                                          <p:stCondLst>
                                            <p:cond delay="917"/>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alpha val="99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C817874-F3B4-60FB-B3E3-A4BB8B086125}"/>
              </a:ext>
            </a:extLst>
          </p:cNvPr>
          <p:cNvGrpSpPr/>
          <p:nvPr/>
        </p:nvGrpSpPr>
        <p:grpSpPr>
          <a:xfrm>
            <a:off x="-1292145" y="-576725"/>
            <a:ext cx="10740945" cy="10425476"/>
            <a:chOff x="-1292145" y="-576725"/>
            <a:chExt cx="10740945" cy="10425476"/>
          </a:xfrm>
        </p:grpSpPr>
        <p:sp>
          <p:nvSpPr>
            <p:cNvPr id="9" name="Rectangle 8">
              <a:extLst>
                <a:ext uri="{FF2B5EF4-FFF2-40B4-BE49-F238E27FC236}">
                  <a16:creationId xmlns:a16="http://schemas.microsoft.com/office/drawing/2014/main" id="{FE450852-AA01-6713-E70D-FAB54797DE7E}"/>
                </a:ext>
              </a:extLst>
            </p:cNvPr>
            <p:cNvSpPr/>
            <p:nvPr/>
          </p:nvSpPr>
          <p:spPr>
            <a:xfrm rot="2773426">
              <a:off x="-1144826" y="-724044"/>
              <a:ext cx="10425476" cy="10720114"/>
            </a:xfrm>
            <a:prstGeom prst="rect">
              <a:avLst/>
            </a:prstGeom>
            <a:gradFill>
              <a:gsLst>
                <a:gs pos="0">
                  <a:schemeClr val="accent5">
                    <a:lumMod val="5000"/>
                    <a:lumOff val="95000"/>
                    <a:alpha val="99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B1A2B07D-C18C-224D-6447-04ED14419381}"/>
                </a:ext>
              </a:extLst>
            </p:cNvPr>
            <p:cNvSpPr txBox="1"/>
            <p:nvPr/>
          </p:nvSpPr>
          <p:spPr>
            <a:xfrm>
              <a:off x="762000" y="966441"/>
              <a:ext cx="8686800" cy="4108369"/>
            </a:xfrm>
            <a:prstGeom prst="rect">
              <a:avLst/>
            </a:prstGeom>
            <a:noFill/>
          </p:spPr>
          <p:txBody>
            <a:bodyPr wrap="square">
              <a:spAutoFit/>
            </a:bodyPr>
            <a:lstStyle/>
            <a:p>
              <a:pPr marL="0" marR="0" lvl="1" indent="0" algn="l" defTabSz="914400" rtl="0" eaLnBrk="1" fontAlgn="auto" latinLnBrk="0" hangingPunct="1">
                <a:lnSpc>
                  <a:spcPts val="7777"/>
                </a:lnSpc>
                <a:spcBef>
                  <a:spcPts val="0"/>
                </a:spcBef>
                <a:spcAft>
                  <a:spcPts val="0"/>
                </a:spcAft>
                <a:buClrTx/>
                <a:buSzTx/>
                <a:buFontTx/>
                <a:buNone/>
                <a:tabLst/>
                <a:defRPr/>
              </a:pPr>
              <a:r>
                <a:rPr kumimoji="0" lang="en-US" sz="8641" b="1" i="0" u="none" strike="noStrike" kern="1200" cap="none" spc="-397" normalizeH="0" baseline="0" noProof="0" dirty="0">
                  <a:ln>
                    <a:noFill/>
                  </a:ln>
                  <a:solidFill>
                    <a:srgbClr val="00694C"/>
                  </a:solidFill>
                  <a:effectLst/>
                  <a:uLnTx/>
                  <a:uFillTx/>
                  <a:latin typeface="Raleway Medium"/>
                  <a:ea typeface="Raleway Medium"/>
                  <a:cs typeface="Raleway Medium"/>
                  <a:sym typeface="Raleway Medium"/>
                </a:rPr>
                <a:t>BANK LOAN ANALYSIS REPORT OVERVIEW</a:t>
              </a:r>
            </a:p>
          </p:txBody>
        </p:sp>
      </p:grpSp>
      <p:grpSp>
        <p:nvGrpSpPr>
          <p:cNvPr id="8" name="Group 7">
            <a:extLst>
              <a:ext uri="{FF2B5EF4-FFF2-40B4-BE49-F238E27FC236}">
                <a16:creationId xmlns:a16="http://schemas.microsoft.com/office/drawing/2014/main" id="{A5FA77B3-46B1-9C4C-B035-F1216FF7E7B5}"/>
              </a:ext>
            </a:extLst>
          </p:cNvPr>
          <p:cNvGrpSpPr/>
          <p:nvPr/>
        </p:nvGrpSpPr>
        <p:grpSpPr>
          <a:xfrm>
            <a:off x="7174378" y="-2175995"/>
            <a:ext cx="14609626" cy="9914590"/>
            <a:chOff x="7174378" y="-2175995"/>
            <a:chExt cx="14609626" cy="9914590"/>
          </a:xfrm>
          <a:blipFill dpi="0" rotWithShape="1">
            <a:blip r:embed="rId2">
              <a:extLst>
                <a:ext uri="{96DAC541-7B7A-43D3-8B79-37D633B846F1}">
                  <asvg:svgBlip xmlns:asvg="http://schemas.microsoft.com/office/drawing/2016/SVG/main" r:embed="rId3"/>
                </a:ext>
              </a:extLst>
            </a:blip>
            <a:srcRect/>
            <a:stretch>
              <a:fillRect l="24000" t="41000" r="23000" b="10000"/>
            </a:stretch>
          </a:blipFill>
        </p:grpSpPr>
        <p:sp>
          <p:nvSpPr>
            <p:cNvPr id="2" name="Rectangle 1">
              <a:extLst>
                <a:ext uri="{FF2B5EF4-FFF2-40B4-BE49-F238E27FC236}">
                  <a16:creationId xmlns:a16="http://schemas.microsoft.com/office/drawing/2014/main" id="{EF87319E-9102-6367-8FE1-168A14A3EC32}"/>
                </a:ext>
              </a:extLst>
            </p:cNvPr>
            <p:cNvSpPr/>
            <p:nvPr/>
          </p:nvSpPr>
          <p:spPr>
            <a:xfrm rot="18910012">
              <a:off x="11192204" y="5147795"/>
              <a:ext cx="10591800" cy="2590800"/>
            </a:xfrm>
            <a:prstGeom prst="rect">
              <a:avLst/>
            </a:prstGeom>
            <a:grpFill/>
            <a:ln>
              <a:gradFill>
                <a:gsLst>
                  <a:gs pos="0">
                    <a:srgbClr val="00694C"/>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D436B405-84F0-6CEA-14FE-B6CBF8C873BD}"/>
                </a:ext>
              </a:extLst>
            </p:cNvPr>
            <p:cNvSpPr/>
            <p:nvPr/>
          </p:nvSpPr>
          <p:spPr>
            <a:xfrm rot="18910012">
              <a:off x="8323127" y="4233395"/>
              <a:ext cx="10591800" cy="2590800"/>
            </a:xfrm>
            <a:prstGeom prst="rect">
              <a:avLst/>
            </a:prstGeom>
            <a:grpFill/>
            <a:ln>
              <a:gradFill>
                <a:gsLst>
                  <a:gs pos="0">
                    <a:srgbClr val="00694C"/>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FFDFD5EE-9707-7AE4-EEAD-B48EBB4B1322}"/>
                </a:ext>
              </a:extLst>
            </p:cNvPr>
            <p:cNvSpPr/>
            <p:nvPr/>
          </p:nvSpPr>
          <p:spPr>
            <a:xfrm rot="18910012">
              <a:off x="8059872" y="723899"/>
              <a:ext cx="10591800" cy="2590800"/>
            </a:xfrm>
            <a:prstGeom prst="rect">
              <a:avLst/>
            </a:prstGeom>
            <a:grpFill/>
            <a:ln>
              <a:gradFill>
                <a:gsLst>
                  <a:gs pos="0">
                    <a:srgbClr val="00694C"/>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2BF4293B-775B-DE8B-4227-5DB658946485}"/>
                </a:ext>
              </a:extLst>
            </p:cNvPr>
            <p:cNvSpPr/>
            <p:nvPr/>
          </p:nvSpPr>
          <p:spPr>
            <a:xfrm rot="18910012">
              <a:off x="7174378" y="-2175995"/>
              <a:ext cx="10591800" cy="2590800"/>
            </a:xfrm>
            <a:prstGeom prst="rect">
              <a:avLst/>
            </a:prstGeom>
            <a:grpFill/>
            <a:ln>
              <a:gradFill>
                <a:gsLst>
                  <a:gs pos="0">
                    <a:srgbClr val="00694C"/>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TextBox 7">
            <a:extLst>
              <a:ext uri="{FF2B5EF4-FFF2-40B4-BE49-F238E27FC236}">
                <a16:creationId xmlns:a16="http://schemas.microsoft.com/office/drawing/2014/main" id="{0F91975D-4903-FB96-5469-76BC80F33CE4}"/>
              </a:ext>
            </a:extLst>
          </p:cNvPr>
          <p:cNvSpPr txBox="1"/>
          <p:nvPr/>
        </p:nvSpPr>
        <p:spPr>
          <a:xfrm>
            <a:off x="762000" y="5143500"/>
            <a:ext cx="9179504" cy="3877985"/>
          </a:xfrm>
          <a:prstGeom prst="rect">
            <a:avLst/>
          </a:prstGeom>
        </p:spPr>
        <p:txBody>
          <a:bodyPr lIns="0" tIns="0" rIns="0" bIns="0" rtlCol="0" anchor="t">
            <a:spAutoFit/>
          </a:bodyPr>
          <a:lstStyle/>
          <a:p>
            <a:pPr marL="0" lvl="1"/>
            <a:r>
              <a:rPr lang="en-US" sz="2800" b="1" spc="-138" dirty="0">
                <a:solidFill>
                  <a:srgbClr val="00694C"/>
                </a:solidFill>
                <a:latin typeface="Georgia" panose="02040502050405020303" pitchFamily="18" charset="0"/>
                <a:ea typeface="Raleway Medium"/>
                <a:cs typeface="Raleway Medium"/>
                <a:sym typeface="Raleway Medium"/>
              </a:rPr>
              <a:t>Presented by Group 3 : </a:t>
            </a:r>
          </a:p>
          <a:p>
            <a:pPr marL="0" lvl="1"/>
            <a:r>
              <a:rPr lang="en-US" sz="2800" b="1" spc="-138" dirty="0">
                <a:solidFill>
                  <a:srgbClr val="00694C"/>
                </a:solidFill>
                <a:latin typeface="Georgia" panose="02040502050405020303" pitchFamily="18" charset="0"/>
                <a:ea typeface="Raleway Medium"/>
                <a:cs typeface="Raleway Medium"/>
                <a:sym typeface="Raleway Medium"/>
              </a:rPr>
              <a:t>		1. Sohil Nadaf</a:t>
            </a:r>
          </a:p>
          <a:p>
            <a:pPr marL="0" lvl="1"/>
            <a:r>
              <a:rPr lang="en-US" sz="2800" b="1" spc="-138" dirty="0">
                <a:solidFill>
                  <a:srgbClr val="00694C"/>
                </a:solidFill>
                <a:latin typeface="Georgia" panose="02040502050405020303" pitchFamily="18" charset="0"/>
                <a:ea typeface="Raleway Medium"/>
                <a:cs typeface="Raleway Medium"/>
                <a:sym typeface="Raleway Medium"/>
              </a:rPr>
              <a:t>		2. Arth Singh</a:t>
            </a:r>
          </a:p>
          <a:p>
            <a:pPr marL="0" lvl="1"/>
            <a:r>
              <a:rPr lang="en-US" sz="2800" b="1" spc="-138" dirty="0">
                <a:solidFill>
                  <a:srgbClr val="00694C"/>
                </a:solidFill>
                <a:latin typeface="Georgia" panose="02040502050405020303" pitchFamily="18" charset="0"/>
                <a:ea typeface="Raleway Medium"/>
                <a:cs typeface="Raleway Medium"/>
                <a:sym typeface="Raleway Medium"/>
              </a:rPr>
              <a:t>		3. Supriya Narkhedkar</a:t>
            </a:r>
          </a:p>
          <a:p>
            <a:pPr marL="0" lvl="1"/>
            <a:r>
              <a:rPr lang="en-US" sz="2800" b="1" spc="-138" dirty="0">
                <a:solidFill>
                  <a:srgbClr val="00694C"/>
                </a:solidFill>
                <a:latin typeface="Georgia" panose="02040502050405020303" pitchFamily="18" charset="0"/>
                <a:ea typeface="Raleway Medium"/>
                <a:cs typeface="Raleway Medium"/>
                <a:sym typeface="Raleway Medium"/>
              </a:rPr>
              <a:t>		4. Pradeep kumar Painuli</a:t>
            </a:r>
          </a:p>
          <a:p>
            <a:pPr marL="0" lvl="1"/>
            <a:r>
              <a:rPr lang="en-US" sz="2800" b="1" spc="-138" dirty="0">
                <a:solidFill>
                  <a:srgbClr val="00694C"/>
                </a:solidFill>
                <a:latin typeface="Georgia" panose="02040502050405020303" pitchFamily="18" charset="0"/>
                <a:ea typeface="Raleway Medium"/>
                <a:cs typeface="Raleway Medium"/>
                <a:sym typeface="Raleway Medium"/>
              </a:rPr>
              <a:t>		5. Sunhera Begum</a:t>
            </a:r>
          </a:p>
          <a:p>
            <a:pPr marL="0" lvl="1"/>
            <a:r>
              <a:rPr lang="en-US" sz="2800" b="1" spc="-138" dirty="0">
                <a:solidFill>
                  <a:srgbClr val="00694C"/>
                </a:solidFill>
                <a:latin typeface="Georgia" panose="02040502050405020303" pitchFamily="18" charset="0"/>
                <a:ea typeface="Raleway Medium"/>
                <a:cs typeface="Raleway Medium"/>
                <a:sym typeface="Raleway Medium"/>
              </a:rPr>
              <a:t>		6. Amit Prakash Manchekar</a:t>
            </a:r>
          </a:p>
          <a:p>
            <a:pPr marL="0" lvl="1"/>
            <a:r>
              <a:rPr lang="en-US" sz="2800" b="1" spc="-138" dirty="0">
                <a:solidFill>
                  <a:srgbClr val="00694C"/>
                </a:solidFill>
                <a:latin typeface="Georgia" panose="02040502050405020303" pitchFamily="18" charset="0"/>
                <a:ea typeface="Raleway Medium"/>
                <a:cs typeface="Raleway Medium"/>
                <a:sym typeface="Raleway Medium"/>
              </a:rPr>
              <a:t>		7. Chekka Akhil Kumar</a:t>
            </a:r>
          </a:p>
          <a:p>
            <a:pPr marL="0" lvl="1" indent="0" algn="l"/>
            <a:endParaRPr lang="en-US" sz="2800" b="1" spc="-138" dirty="0">
              <a:solidFill>
                <a:srgbClr val="00694C"/>
              </a:solidFill>
              <a:latin typeface="Georgia" panose="02040502050405020303" pitchFamily="18" charset="0"/>
              <a:ea typeface="Raleway Medium"/>
              <a:cs typeface="Raleway Medium"/>
              <a:sym typeface="Raleway Medium"/>
            </a:endParaRPr>
          </a:p>
        </p:txBody>
      </p:sp>
      <p:sp>
        <p:nvSpPr>
          <p:cNvPr id="12" name="TextBox 6">
            <a:extLst>
              <a:ext uri="{FF2B5EF4-FFF2-40B4-BE49-F238E27FC236}">
                <a16:creationId xmlns:a16="http://schemas.microsoft.com/office/drawing/2014/main" id="{CC60BFE0-0D29-B689-38B2-B33A941AAF4E}"/>
              </a:ext>
            </a:extLst>
          </p:cNvPr>
          <p:cNvSpPr txBox="1"/>
          <p:nvPr/>
        </p:nvSpPr>
        <p:spPr>
          <a:xfrm>
            <a:off x="2555296" y="9863936"/>
            <a:ext cx="9179504" cy="351699"/>
          </a:xfrm>
          <a:prstGeom prst="rect">
            <a:avLst/>
          </a:prstGeom>
        </p:spPr>
        <p:txBody>
          <a:bodyPr lIns="0" tIns="0" rIns="0" bIns="0" rtlCol="0" anchor="t">
            <a:spAutoFit/>
          </a:bodyPr>
          <a:lstStyle/>
          <a:p>
            <a:pPr marL="0" lvl="1" indent="0" algn="l">
              <a:lnSpc>
                <a:spcPts val="2700"/>
              </a:lnSpc>
            </a:pPr>
            <a:r>
              <a:rPr lang="en-US" sz="2800" b="1" spc="-138" dirty="0">
                <a:solidFill>
                  <a:srgbClr val="00694C"/>
                </a:solidFill>
                <a:latin typeface="Raleway Medium"/>
                <a:ea typeface="Raleway Medium"/>
                <a:cs typeface="Raleway Medium"/>
                <a:sym typeface="Raleway Medium"/>
              </a:rPr>
              <a:t>Data Analyst Internship at ExcelR Solutions</a:t>
            </a:r>
          </a:p>
        </p:txBody>
      </p:sp>
    </p:spTree>
    <p:extLst>
      <p:ext uri="{BB962C8B-B14F-4D97-AF65-F5344CB8AC3E}">
        <p14:creationId xmlns:p14="http://schemas.microsoft.com/office/powerpoint/2010/main" val="1709566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1+#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0-#ppt_w/2"/>
                                          </p:val>
                                        </p:tav>
                                        <p:tav tm="100000">
                                          <p:val>
                                            <p:strVal val="#ppt_x"/>
                                          </p:val>
                                        </p:tav>
                                      </p:tavLst>
                                    </p:anim>
                                    <p:anim calcmode="lin" valueType="num">
                                      <p:cBhvr additive="base">
                                        <p:cTn id="12" dur="10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6" presetClass="emph" presetSubtype="0" decel="100000" fill="hold" grpId="0" nodeType="withEffect">
                                  <p:stCondLst>
                                    <p:cond delay="0"/>
                                  </p:stCondLst>
                                  <p:childTnLst>
                                    <p:animScale>
                                      <p:cBhvr>
                                        <p:cTn id="18" dur="1000" fill="hold"/>
                                        <p:tgtEl>
                                          <p:spTgt spid="1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B519BBD-FEC0-533C-1095-847C562B7D78}"/>
              </a:ext>
            </a:extLst>
          </p:cNvPr>
          <p:cNvGrpSpPr/>
          <p:nvPr/>
        </p:nvGrpSpPr>
        <p:grpSpPr>
          <a:xfrm>
            <a:off x="1066800" y="2857500"/>
            <a:ext cx="16774247" cy="7137167"/>
            <a:chOff x="1066800" y="2857500"/>
            <a:chExt cx="16774247" cy="7137167"/>
          </a:xfrm>
        </p:grpSpPr>
        <p:pic>
          <p:nvPicPr>
            <p:cNvPr id="3" name="Picture 2">
              <a:extLst>
                <a:ext uri="{FF2B5EF4-FFF2-40B4-BE49-F238E27FC236}">
                  <a16:creationId xmlns:a16="http://schemas.microsoft.com/office/drawing/2014/main" id="{0F1414CF-63C8-9F14-282E-C1724E7EC18A}"/>
                </a:ext>
              </a:extLst>
            </p:cNvPr>
            <p:cNvPicPr>
              <a:picLocks noChangeAspect="1"/>
            </p:cNvPicPr>
            <p:nvPr/>
          </p:nvPicPr>
          <p:blipFill>
            <a:blip r:embed="rId2"/>
            <a:stretch>
              <a:fillRect/>
            </a:stretch>
          </p:blipFill>
          <p:spPr>
            <a:xfrm>
              <a:off x="10210800" y="4553166"/>
              <a:ext cx="7630247" cy="2743200"/>
            </a:xfrm>
            <a:prstGeom prst="rect">
              <a:avLst/>
            </a:prstGeom>
          </p:spPr>
        </p:pic>
        <p:pic>
          <p:nvPicPr>
            <p:cNvPr id="6" name="Picture 5">
              <a:extLst>
                <a:ext uri="{FF2B5EF4-FFF2-40B4-BE49-F238E27FC236}">
                  <a16:creationId xmlns:a16="http://schemas.microsoft.com/office/drawing/2014/main" id="{C4C5CE9F-1F75-1934-9879-2DE62EAD2078}"/>
                </a:ext>
              </a:extLst>
            </p:cNvPr>
            <p:cNvPicPr>
              <a:picLocks noChangeAspect="1"/>
            </p:cNvPicPr>
            <p:nvPr/>
          </p:nvPicPr>
          <p:blipFill>
            <a:blip r:embed="rId3"/>
            <a:stretch>
              <a:fillRect/>
            </a:stretch>
          </p:blipFill>
          <p:spPr>
            <a:xfrm>
              <a:off x="1066800" y="2857500"/>
              <a:ext cx="8450658" cy="7137167"/>
            </a:xfrm>
            <a:prstGeom prst="rect">
              <a:avLst/>
            </a:prstGeom>
          </p:spPr>
        </p:pic>
      </p:grpSp>
      <p:grpSp>
        <p:nvGrpSpPr>
          <p:cNvPr id="9" name="Group 8">
            <a:extLst>
              <a:ext uri="{FF2B5EF4-FFF2-40B4-BE49-F238E27FC236}">
                <a16:creationId xmlns:a16="http://schemas.microsoft.com/office/drawing/2014/main" id="{594627B3-EF8F-D8D2-668E-D3FC2A8DA856}"/>
              </a:ext>
            </a:extLst>
          </p:cNvPr>
          <p:cNvGrpSpPr/>
          <p:nvPr/>
        </p:nvGrpSpPr>
        <p:grpSpPr>
          <a:xfrm>
            <a:off x="4191000" y="2040331"/>
            <a:ext cx="10896600" cy="2301700"/>
            <a:chOff x="4191000" y="2040331"/>
            <a:chExt cx="10896600" cy="2301700"/>
          </a:xfrm>
        </p:grpSpPr>
        <p:sp>
          <p:nvSpPr>
            <p:cNvPr id="2" name="TextBox 1">
              <a:extLst>
                <a:ext uri="{FF2B5EF4-FFF2-40B4-BE49-F238E27FC236}">
                  <a16:creationId xmlns:a16="http://schemas.microsoft.com/office/drawing/2014/main" id="{41144908-BFB2-503E-E0EB-6E6CEBFACE8A}"/>
                </a:ext>
              </a:extLst>
            </p:cNvPr>
            <p:cNvSpPr txBox="1"/>
            <p:nvPr/>
          </p:nvSpPr>
          <p:spPr>
            <a:xfrm>
              <a:off x="4191000" y="2040331"/>
              <a:ext cx="1447800" cy="646331"/>
            </a:xfrm>
            <a:prstGeom prst="rect">
              <a:avLst/>
            </a:prstGeom>
            <a:solidFill>
              <a:schemeClr val="accent5">
                <a:lumMod val="60000"/>
                <a:lumOff val="40000"/>
              </a:schemeClr>
            </a:solidFill>
          </p:spPr>
          <p:txBody>
            <a:bodyPr wrap="square" rtlCol="0">
              <a:spAutoFit/>
            </a:bodyPr>
            <a:lstStyle/>
            <a:p>
              <a:r>
                <a:rPr lang="en-IN" sz="3600" b="1" dirty="0"/>
                <a:t>Query</a:t>
              </a:r>
            </a:p>
          </p:txBody>
        </p:sp>
        <p:sp>
          <p:nvSpPr>
            <p:cNvPr id="5" name="TextBox 4">
              <a:extLst>
                <a:ext uri="{FF2B5EF4-FFF2-40B4-BE49-F238E27FC236}">
                  <a16:creationId xmlns:a16="http://schemas.microsoft.com/office/drawing/2014/main" id="{3854D40D-A12C-19F6-B01A-78AFE6B796EE}"/>
                </a:ext>
              </a:extLst>
            </p:cNvPr>
            <p:cNvSpPr txBox="1"/>
            <p:nvPr/>
          </p:nvSpPr>
          <p:spPr>
            <a:xfrm>
              <a:off x="13411200" y="3695700"/>
              <a:ext cx="1676400" cy="646331"/>
            </a:xfrm>
            <a:prstGeom prst="rect">
              <a:avLst/>
            </a:prstGeom>
            <a:solidFill>
              <a:schemeClr val="accent5">
                <a:lumMod val="60000"/>
                <a:lumOff val="40000"/>
              </a:schemeClr>
            </a:solidFill>
          </p:spPr>
          <p:txBody>
            <a:bodyPr wrap="square" rtlCol="0">
              <a:spAutoFit/>
            </a:bodyPr>
            <a:lstStyle/>
            <a:p>
              <a:r>
                <a:rPr lang="en-IN" sz="3600" b="1" dirty="0"/>
                <a:t>Output</a:t>
              </a:r>
            </a:p>
          </p:txBody>
        </p:sp>
      </p:grpSp>
      <p:sp>
        <p:nvSpPr>
          <p:cNvPr id="7" name="TextBox 4">
            <a:extLst>
              <a:ext uri="{FF2B5EF4-FFF2-40B4-BE49-F238E27FC236}">
                <a16:creationId xmlns:a16="http://schemas.microsoft.com/office/drawing/2014/main" id="{3DD8850F-0A0D-AD51-9AAF-DA9D23A80006}"/>
              </a:ext>
            </a:extLst>
          </p:cNvPr>
          <p:cNvSpPr txBox="1"/>
          <p:nvPr/>
        </p:nvSpPr>
        <p:spPr>
          <a:xfrm>
            <a:off x="1066800" y="76580"/>
            <a:ext cx="16154400" cy="1448858"/>
          </a:xfrm>
          <a:prstGeom prst="rect">
            <a:avLst/>
          </a:prstGeom>
          <a:noFill/>
        </p:spPr>
        <p:txBody>
          <a:bodyPr wrap="square" lIns="0" tIns="0" rIns="0" bIns="0" rtlCol="0" anchor="t">
            <a:spAutoFit/>
          </a:bodyPr>
          <a:lstStyle/>
          <a:p>
            <a:pPr marL="0" lvl="1" indent="0" algn="ctr">
              <a:lnSpc>
                <a:spcPts val="5797"/>
              </a:lnSpc>
            </a:pPr>
            <a:r>
              <a:rPr lang="en-US" sz="4800" b="1" u="sng" spc="-296" dirty="0">
                <a:solidFill>
                  <a:srgbClr val="00694C"/>
                </a:solidFill>
                <a:latin typeface="Raleway Medium"/>
                <a:ea typeface="Raleway Medium"/>
                <a:cs typeface="Raleway Medium"/>
                <a:sym typeface="Raleway Medium"/>
              </a:rPr>
              <a:t>KPI III – Total Payment for Verified Status Vs Total Payment for </a:t>
            </a:r>
          </a:p>
          <a:p>
            <a:pPr marL="0" lvl="1" indent="0" algn="ctr">
              <a:lnSpc>
                <a:spcPts val="5797"/>
              </a:lnSpc>
            </a:pPr>
            <a:r>
              <a:rPr lang="en-US" sz="4800" b="1" u="sng" spc="-296" dirty="0">
                <a:solidFill>
                  <a:srgbClr val="00694C"/>
                </a:solidFill>
                <a:latin typeface="Raleway Medium"/>
                <a:ea typeface="Raleway Medium"/>
                <a:cs typeface="Raleway Medium"/>
                <a:sym typeface="Raleway Medium"/>
              </a:rPr>
              <a:t>Non Verified Status </a:t>
            </a:r>
          </a:p>
        </p:txBody>
      </p:sp>
    </p:spTree>
    <p:extLst>
      <p:ext uri="{BB962C8B-B14F-4D97-AF65-F5344CB8AC3E}">
        <p14:creationId xmlns:p14="http://schemas.microsoft.com/office/powerpoint/2010/main" val="381267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par>
                                <p:cTn id="9" presetID="26"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290">
                                          <p:stCondLst>
                                            <p:cond delay="0"/>
                                          </p:stCondLst>
                                        </p:cTn>
                                        <p:tgtEl>
                                          <p:spTgt spid="9"/>
                                        </p:tgtEl>
                                      </p:cBhvr>
                                    </p:animEffect>
                                    <p:anim calcmode="lin" valueType="num">
                                      <p:cBhvr>
                                        <p:cTn id="12" dur="911"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3" dur="332"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4" dur="332" tmFilter="0, 0; 0.125,0.2665; 0.25,0.4; 0.375,0.465; 0.5,0.5;  0.625,0.535; 0.75,0.6; 0.875,0.7335; 1,1">
                                          <p:stCondLst>
                                            <p:cond delay="332"/>
                                          </p:stCondLst>
                                        </p:cTn>
                                        <p:tgtEl>
                                          <p:spTgt spid="9"/>
                                        </p:tgtEl>
                                        <p:attrNameLst>
                                          <p:attrName>ppt_y</p:attrName>
                                        </p:attrNameLst>
                                      </p:cBhvr>
                                      <p:tavLst>
                                        <p:tav tm="0" fmla="#ppt_y-sin(pi*$)/9">
                                          <p:val>
                                            <p:fltVal val="0"/>
                                          </p:val>
                                        </p:tav>
                                        <p:tav tm="100000">
                                          <p:val>
                                            <p:fltVal val="1"/>
                                          </p:val>
                                        </p:tav>
                                      </p:tavLst>
                                    </p:anim>
                                    <p:anim calcmode="lin" valueType="num">
                                      <p:cBhvr>
                                        <p:cTn id="15" dur="166" tmFilter="0, 0; 0.125,0.2665; 0.25,0.4; 0.375,0.465; 0.5,0.5;  0.625,0.535; 0.75,0.6; 0.875,0.7335; 1,1">
                                          <p:stCondLst>
                                            <p:cond delay="662"/>
                                          </p:stCondLst>
                                        </p:cTn>
                                        <p:tgtEl>
                                          <p:spTgt spid="9"/>
                                        </p:tgtEl>
                                        <p:attrNameLst>
                                          <p:attrName>ppt_y</p:attrName>
                                        </p:attrNameLst>
                                      </p:cBhvr>
                                      <p:tavLst>
                                        <p:tav tm="0" fmla="#ppt_y-sin(pi*$)/27">
                                          <p:val>
                                            <p:fltVal val="0"/>
                                          </p:val>
                                        </p:tav>
                                        <p:tav tm="100000">
                                          <p:val>
                                            <p:fltVal val="1"/>
                                          </p:val>
                                        </p:tav>
                                      </p:tavLst>
                                    </p:anim>
                                    <p:anim calcmode="lin" valueType="num">
                                      <p:cBhvr>
                                        <p:cTn id="16" dur="82" tmFilter="0, 0; 0.125,0.2665; 0.25,0.4; 0.375,0.465; 0.5,0.5;  0.625,0.535; 0.75,0.6; 0.875,0.7335; 1,1">
                                          <p:stCondLst>
                                            <p:cond delay="828"/>
                                          </p:stCondLst>
                                        </p:cTn>
                                        <p:tgtEl>
                                          <p:spTgt spid="9"/>
                                        </p:tgtEl>
                                        <p:attrNameLst>
                                          <p:attrName>ppt_y</p:attrName>
                                        </p:attrNameLst>
                                      </p:cBhvr>
                                      <p:tavLst>
                                        <p:tav tm="0" fmla="#ppt_y-sin(pi*$)/81">
                                          <p:val>
                                            <p:fltVal val="0"/>
                                          </p:val>
                                        </p:tav>
                                        <p:tav tm="100000">
                                          <p:val>
                                            <p:fltVal val="1"/>
                                          </p:val>
                                        </p:tav>
                                      </p:tavLst>
                                    </p:anim>
                                    <p:animScale>
                                      <p:cBhvr>
                                        <p:cTn id="17" dur="13">
                                          <p:stCondLst>
                                            <p:cond delay="325"/>
                                          </p:stCondLst>
                                        </p:cTn>
                                        <p:tgtEl>
                                          <p:spTgt spid="9"/>
                                        </p:tgtEl>
                                      </p:cBhvr>
                                      <p:to x="100000" y="60000"/>
                                    </p:animScale>
                                    <p:animScale>
                                      <p:cBhvr>
                                        <p:cTn id="18" dur="83" decel="50000">
                                          <p:stCondLst>
                                            <p:cond delay="338"/>
                                          </p:stCondLst>
                                        </p:cTn>
                                        <p:tgtEl>
                                          <p:spTgt spid="9"/>
                                        </p:tgtEl>
                                      </p:cBhvr>
                                      <p:to x="100000" y="100000"/>
                                    </p:animScale>
                                    <p:animScale>
                                      <p:cBhvr>
                                        <p:cTn id="19" dur="13">
                                          <p:stCondLst>
                                            <p:cond delay="656"/>
                                          </p:stCondLst>
                                        </p:cTn>
                                        <p:tgtEl>
                                          <p:spTgt spid="9"/>
                                        </p:tgtEl>
                                      </p:cBhvr>
                                      <p:to x="100000" y="80000"/>
                                    </p:animScale>
                                    <p:animScale>
                                      <p:cBhvr>
                                        <p:cTn id="20" dur="83" decel="50000">
                                          <p:stCondLst>
                                            <p:cond delay="669"/>
                                          </p:stCondLst>
                                        </p:cTn>
                                        <p:tgtEl>
                                          <p:spTgt spid="9"/>
                                        </p:tgtEl>
                                      </p:cBhvr>
                                      <p:to x="100000" y="100000"/>
                                    </p:animScale>
                                    <p:animScale>
                                      <p:cBhvr>
                                        <p:cTn id="21" dur="13">
                                          <p:stCondLst>
                                            <p:cond delay="821"/>
                                          </p:stCondLst>
                                        </p:cTn>
                                        <p:tgtEl>
                                          <p:spTgt spid="9"/>
                                        </p:tgtEl>
                                      </p:cBhvr>
                                      <p:to x="100000" y="90000"/>
                                    </p:animScale>
                                    <p:animScale>
                                      <p:cBhvr>
                                        <p:cTn id="22" dur="83" decel="50000">
                                          <p:stCondLst>
                                            <p:cond delay="834"/>
                                          </p:stCondLst>
                                        </p:cTn>
                                        <p:tgtEl>
                                          <p:spTgt spid="9"/>
                                        </p:tgtEl>
                                      </p:cBhvr>
                                      <p:to x="100000" y="100000"/>
                                    </p:animScale>
                                    <p:animScale>
                                      <p:cBhvr>
                                        <p:cTn id="23" dur="13">
                                          <p:stCondLst>
                                            <p:cond delay="904"/>
                                          </p:stCondLst>
                                        </p:cTn>
                                        <p:tgtEl>
                                          <p:spTgt spid="9"/>
                                        </p:tgtEl>
                                      </p:cBhvr>
                                      <p:to x="100000" y="95000"/>
                                    </p:animScale>
                                    <p:animScale>
                                      <p:cBhvr>
                                        <p:cTn id="24" dur="83" decel="50000">
                                          <p:stCondLst>
                                            <p:cond delay="917"/>
                                          </p:stCondLst>
                                        </p:cTn>
                                        <p:tgtEl>
                                          <p:spTgt spid="9"/>
                                        </p:tgtEl>
                                      </p:cBhvr>
                                      <p:to x="100000" y="100000"/>
                                    </p:animScale>
                                  </p:childTnLst>
                                </p:cTn>
                              </p:par>
                              <p:par>
                                <p:cTn id="25" presetID="2" presetClass="entr" presetSubtype="4"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1000" fill="hold"/>
                                        <p:tgtEl>
                                          <p:spTgt spid="8"/>
                                        </p:tgtEl>
                                        <p:attrNameLst>
                                          <p:attrName>ppt_x</p:attrName>
                                        </p:attrNameLst>
                                      </p:cBhvr>
                                      <p:tavLst>
                                        <p:tav tm="0">
                                          <p:val>
                                            <p:strVal val="#ppt_x"/>
                                          </p:val>
                                        </p:tav>
                                        <p:tav tm="100000">
                                          <p:val>
                                            <p:strVal val="#ppt_x"/>
                                          </p:val>
                                        </p:tav>
                                      </p:tavLst>
                                    </p:anim>
                                    <p:anim calcmode="lin" valueType="num">
                                      <p:cBhvr additive="base">
                                        <p:cTn id="28"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15A82C4-0CF7-96EC-185B-B840D49E206E}"/>
              </a:ext>
            </a:extLst>
          </p:cNvPr>
          <p:cNvGrpSpPr/>
          <p:nvPr/>
        </p:nvGrpSpPr>
        <p:grpSpPr>
          <a:xfrm>
            <a:off x="1168399" y="1441665"/>
            <a:ext cx="15951202" cy="8591335"/>
            <a:chOff x="1168399" y="1441665"/>
            <a:chExt cx="15951202" cy="8591335"/>
          </a:xfrm>
        </p:grpSpPr>
        <p:pic>
          <p:nvPicPr>
            <p:cNvPr id="5" name="Picture 4">
              <a:extLst>
                <a:ext uri="{FF2B5EF4-FFF2-40B4-BE49-F238E27FC236}">
                  <a16:creationId xmlns:a16="http://schemas.microsoft.com/office/drawing/2014/main" id="{2482B782-B316-75C4-3AE9-2F9185BCC7A9}"/>
                </a:ext>
              </a:extLst>
            </p:cNvPr>
            <p:cNvPicPr>
              <a:picLocks noChangeAspect="1"/>
            </p:cNvPicPr>
            <p:nvPr/>
          </p:nvPicPr>
          <p:blipFill>
            <a:blip r:embed="rId2"/>
            <a:stretch>
              <a:fillRect/>
            </a:stretch>
          </p:blipFill>
          <p:spPr>
            <a:xfrm>
              <a:off x="1168399" y="2857500"/>
              <a:ext cx="8431751" cy="6667500"/>
            </a:xfrm>
            <a:prstGeom prst="rect">
              <a:avLst/>
            </a:prstGeom>
          </p:spPr>
        </p:pic>
        <p:pic>
          <p:nvPicPr>
            <p:cNvPr id="8" name="Picture 7">
              <a:extLst>
                <a:ext uri="{FF2B5EF4-FFF2-40B4-BE49-F238E27FC236}">
                  <a16:creationId xmlns:a16="http://schemas.microsoft.com/office/drawing/2014/main" id="{75464421-8F46-CA70-53CB-267A03194922}"/>
                </a:ext>
              </a:extLst>
            </p:cNvPr>
            <p:cNvPicPr>
              <a:picLocks noChangeAspect="1"/>
            </p:cNvPicPr>
            <p:nvPr/>
          </p:nvPicPr>
          <p:blipFill>
            <a:blip r:embed="rId3"/>
            <a:stretch>
              <a:fillRect/>
            </a:stretch>
          </p:blipFill>
          <p:spPr>
            <a:xfrm>
              <a:off x="12344401" y="1441665"/>
              <a:ext cx="4775200" cy="8591335"/>
            </a:xfrm>
            <a:prstGeom prst="rect">
              <a:avLst/>
            </a:prstGeom>
          </p:spPr>
        </p:pic>
      </p:grpSp>
      <p:sp>
        <p:nvSpPr>
          <p:cNvPr id="2" name="TextBox 4">
            <a:extLst>
              <a:ext uri="{FF2B5EF4-FFF2-40B4-BE49-F238E27FC236}">
                <a16:creationId xmlns:a16="http://schemas.microsoft.com/office/drawing/2014/main" id="{C13B92D9-4AA2-9F7C-F17C-A1A3E4309410}"/>
              </a:ext>
            </a:extLst>
          </p:cNvPr>
          <p:cNvSpPr txBox="1"/>
          <p:nvPr/>
        </p:nvSpPr>
        <p:spPr>
          <a:xfrm>
            <a:off x="4762500" y="409467"/>
            <a:ext cx="8763000" cy="705065"/>
          </a:xfrm>
          <a:prstGeom prst="rect">
            <a:avLst/>
          </a:prstGeom>
          <a:noFill/>
        </p:spPr>
        <p:txBody>
          <a:bodyPr wrap="square" lIns="0" tIns="0" rIns="0" bIns="0" rtlCol="0" anchor="t">
            <a:spAutoFit/>
          </a:bodyPr>
          <a:lstStyle/>
          <a:p>
            <a:pPr marL="0" lvl="1" indent="0" algn="ctr">
              <a:lnSpc>
                <a:spcPts val="5797"/>
              </a:lnSpc>
            </a:pPr>
            <a:r>
              <a:rPr lang="en-US" sz="4800" b="1" u="sng" spc="-296" dirty="0">
                <a:solidFill>
                  <a:srgbClr val="00694C"/>
                </a:solidFill>
                <a:latin typeface="Raleway Medium"/>
                <a:ea typeface="Raleway Medium"/>
                <a:cs typeface="Raleway Medium"/>
                <a:sym typeface="Raleway Medium"/>
              </a:rPr>
              <a:t>KPI IV – State wise Loan Status</a:t>
            </a:r>
          </a:p>
        </p:txBody>
      </p:sp>
      <p:grpSp>
        <p:nvGrpSpPr>
          <p:cNvPr id="7" name="Group 6">
            <a:extLst>
              <a:ext uri="{FF2B5EF4-FFF2-40B4-BE49-F238E27FC236}">
                <a16:creationId xmlns:a16="http://schemas.microsoft.com/office/drawing/2014/main" id="{1232B393-BAA6-00F8-95CE-71F8E31030AF}"/>
              </a:ext>
            </a:extLst>
          </p:cNvPr>
          <p:cNvGrpSpPr/>
          <p:nvPr/>
        </p:nvGrpSpPr>
        <p:grpSpPr>
          <a:xfrm>
            <a:off x="4191000" y="2040331"/>
            <a:ext cx="8001000" cy="3787600"/>
            <a:chOff x="4191000" y="2040331"/>
            <a:chExt cx="8001000" cy="3787600"/>
          </a:xfrm>
        </p:grpSpPr>
        <p:sp>
          <p:nvSpPr>
            <p:cNvPr id="3" name="TextBox 2">
              <a:extLst>
                <a:ext uri="{FF2B5EF4-FFF2-40B4-BE49-F238E27FC236}">
                  <a16:creationId xmlns:a16="http://schemas.microsoft.com/office/drawing/2014/main" id="{360EABE2-E3C3-03FA-2C98-AFBF215859EB}"/>
                </a:ext>
              </a:extLst>
            </p:cNvPr>
            <p:cNvSpPr txBox="1"/>
            <p:nvPr/>
          </p:nvSpPr>
          <p:spPr>
            <a:xfrm>
              <a:off x="4191000" y="2040331"/>
              <a:ext cx="1447800" cy="646331"/>
            </a:xfrm>
            <a:prstGeom prst="rect">
              <a:avLst/>
            </a:prstGeom>
            <a:solidFill>
              <a:schemeClr val="accent5">
                <a:lumMod val="60000"/>
                <a:lumOff val="40000"/>
              </a:schemeClr>
            </a:solidFill>
          </p:spPr>
          <p:txBody>
            <a:bodyPr wrap="square" rtlCol="0">
              <a:spAutoFit/>
            </a:bodyPr>
            <a:lstStyle/>
            <a:p>
              <a:r>
                <a:rPr lang="en-IN" sz="3600" b="1" dirty="0"/>
                <a:t>Query</a:t>
              </a:r>
            </a:p>
          </p:txBody>
        </p:sp>
        <p:sp>
          <p:nvSpPr>
            <p:cNvPr id="6" name="TextBox 5">
              <a:extLst>
                <a:ext uri="{FF2B5EF4-FFF2-40B4-BE49-F238E27FC236}">
                  <a16:creationId xmlns:a16="http://schemas.microsoft.com/office/drawing/2014/main" id="{7A18487C-5640-D518-C046-9908D6491CD4}"/>
                </a:ext>
              </a:extLst>
            </p:cNvPr>
            <p:cNvSpPr txBox="1"/>
            <p:nvPr/>
          </p:nvSpPr>
          <p:spPr>
            <a:xfrm>
              <a:off x="10515600" y="5181600"/>
              <a:ext cx="1676400" cy="646331"/>
            </a:xfrm>
            <a:prstGeom prst="rect">
              <a:avLst/>
            </a:prstGeom>
            <a:solidFill>
              <a:schemeClr val="accent5">
                <a:lumMod val="60000"/>
                <a:lumOff val="40000"/>
              </a:schemeClr>
            </a:solidFill>
          </p:spPr>
          <p:txBody>
            <a:bodyPr wrap="square" rtlCol="0">
              <a:spAutoFit/>
            </a:bodyPr>
            <a:lstStyle/>
            <a:p>
              <a:r>
                <a:rPr lang="en-IN" sz="3600" b="1" dirty="0"/>
                <a:t>Output</a:t>
              </a:r>
            </a:p>
          </p:txBody>
        </p:sp>
      </p:grpSp>
    </p:spTree>
    <p:extLst>
      <p:ext uri="{BB962C8B-B14F-4D97-AF65-F5344CB8AC3E}">
        <p14:creationId xmlns:p14="http://schemas.microsoft.com/office/powerpoint/2010/main" val="2032502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6"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290">
                                          <p:stCondLst>
                                            <p:cond delay="0"/>
                                          </p:stCondLst>
                                        </p:cTn>
                                        <p:tgtEl>
                                          <p:spTgt spid="7"/>
                                        </p:tgtEl>
                                      </p:cBhvr>
                                    </p:animEffect>
                                    <p:anim calcmode="lin" valueType="num">
                                      <p:cBhvr>
                                        <p:cTn id="12" dur="911"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3" dur="332"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4" dur="332" tmFilter="0, 0; 0.125,0.2665; 0.25,0.4; 0.375,0.465; 0.5,0.5;  0.625,0.535; 0.75,0.6; 0.875,0.7335; 1,1">
                                          <p:stCondLst>
                                            <p:cond delay="332"/>
                                          </p:stCondLst>
                                        </p:cTn>
                                        <p:tgtEl>
                                          <p:spTgt spid="7"/>
                                        </p:tgtEl>
                                        <p:attrNameLst>
                                          <p:attrName>ppt_y</p:attrName>
                                        </p:attrNameLst>
                                      </p:cBhvr>
                                      <p:tavLst>
                                        <p:tav tm="0" fmla="#ppt_y-sin(pi*$)/9">
                                          <p:val>
                                            <p:fltVal val="0"/>
                                          </p:val>
                                        </p:tav>
                                        <p:tav tm="100000">
                                          <p:val>
                                            <p:fltVal val="1"/>
                                          </p:val>
                                        </p:tav>
                                      </p:tavLst>
                                    </p:anim>
                                    <p:anim calcmode="lin" valueType="num">
                                      <p:cBhvr>
                                        <p:cTn id="15" dur="166" tmFilter="0, 0; 0.125,0.2665; 0.25,0.4; 0.375,0.465; 0.5,0.5;  0.625,0.535; 0.75,0.6; 0.875,0.7335; 1,1">
                                          <p:stCondLst>
                                            <p:cond delay="662"/>
                                          </p:stCondLst>
                                        </p:cTn>
                                        <p:tgtEl>
                                          <p:spTgt spid="7"/>
                                        </p:tgtEl>
                                        <p:attrNameLst>
                                          <p:attrName>ppt_y</p:attrName>
                                        </p:attrNameLst>
                                      </p:cBhvr>
                                      <p:tavLst>
                                        <p:tav tm="0" fmla="#ppt_y-sin(pi*$)/27">
                                          <p:val>
                                            <p:fltVal val="0"/>
                                          </p:val>
                                        </p:tav>
                                        <p:tav tm="100000">
                                          <p:val>
                                            <p:fltVal val="1"/>
                                          </p:val>
                                        </p:tav>
                                      </p:tavLst>
                                    </p:anim>
                                    <p:anim calcmode="lin" valueType="num">
                                      <p:cBhvr>
                                        <p:cTn id="16" dur="82" tmFilter="0, 0; 0.125,0.2665; 0.25,0.4; 0.375,0.465; 0.5,0.5;  0.625,0.535; 0.75,0.6; 0.875,0.7335; 1,1">
                                          <p:stCondLst>
                                            <p:cond delay="828"/>
                                          </p:stCondLst>
                                        </p:cTn>
                                        <p:tgtEl>
                                          <p:spTgt spid="7"/>
                                        </p:tgtEl>
                                        <p:attrNameLst>
                                          <p:attrName>ppt_y</p:attrName>
                                        </p:attrNameLst>
                                      </p:cBhvr>
                                      <p:tavLst>
                                        <p:tav tm="0" fmla="#ppt_y-sin(pi*$)/81">
                                          <p:val>
                                            <p:fltVal val="0"/>
                                          </p:val>
                                        </p:tav>
                                        <p:tav tm="100000">
                                          <p:val>
                                            <p:fltVal val="1"/>
                                          </p:val>
                                        </p:tav>
                                      </p:tavLst>
                                    </p:anim>
                                    <p:animScale>
                                      <p:cBhvr>
                                        <p:cTn id="17" dur="13">
                                          <p:stCondLst>
                                            <p:cond delay="325"/>
                                          </p:stCondLst>
                                        </p:cTn>
                                        <p:tgtEl>
                                          <p:spTgt spid="7"/>
                                        </p:tgtEl>
                                      </p:cBhvr>
                                      <p:to x="100000" y="60000"/>
                                    </p:animScale>
                                    <p:animScale>
                                      <p:cBhvr>
                                        <p:cTn id="18" dur="83" decel="50000">
                                          <p:stCondLst>
                                            <p:cond delay="338"/>
                                          </p:stCondLst>
                                        </p:cTn>
                                        <p:tgtEl>
                                          <p:spTgt spid="7"/>
                                        </p:tgtEl>
                                      </p:cBhvr>
                                      <p:to x="100000" y="100000"/>
                                    </p:animScale>
                                    <p:animScale>
                                      <p:cBhvr>
                                        <p:cTn id="19" dur="13">
                                          <p:stCondLst>
                                            <p:cond delay="656"/>
                                          </p:stCondLst>
                                        </p:cTn>
                                        <p:tgtEl>
                                          <p:spTgt spid="7"/>
                                        </p:tgtEl>
                                      </p:cBhvr>
                                      <p:to x="100000" y="80000"/>
                                    </p:animScale>
                                    <p:animScale>
                                      <p:cBhvr>
                                        <p:cTn id="20" dur="83" decel="50000">
                                          <p:stCondLst>
                                            <p:cond delay="669"/>
                                          </p:stCondLst>
                                        </p:cTn>
                                        <p:tgtEl>
                                          <p:spTgt spid="7"/>
                                        </p:tgtEl>
                                      </p:cBhvr>
                                      <p:to x="100000" y="100000"/>
                                    </p:animScale>
                                    <p:animScale>
                                      <p:cBhvr>
                                        <p:cTn id="21" dur="13">
                                          <p:stCondLst>
                                            <p:cond delay="821"/>
                                          </p:stCondLst>
                                        </p:cTn>
                                        <p:tgtEl>
                                          <p:spTgt spid="7"/>
                                        </p:tgtEl>
                                      </p:cBhvr>
                                      <p:to x="100000" y="90000"/>
                                    </p:animScale>
                                    <p:animScale>
                                      <p:cBhvr>
                                        <p:cTn id="22" dur="83" decel="50000">
                                          <p:stCondLst>
                                            <p:cond delay="834"/>
                                          </p:stCondLst>
                                        </p:cTn>
                                        <p:tgtEl>
                                          <p:spTgt spid="7"/>
                                        </p:tgtEl>
                                      </p:cBhvr>
                                      <p:to x="100000" y="100000"/>
                                    </p:animScale>
                                    <p:animScale>
                                      <p:cBhvr>
                                        <p:cTn id="23" dur="13">
                                          <p:stCondLst>
                                            <p:cond delay="904"/>
                                          </p:stCondLst>
                                        </p:cTn>
                                        <p:tgtEl>
                                          <p:spTgt spid="7"/>
                                        </p:tgtEl>
                                      </p:cBhvr>
                                      <p:to x="100000" y="95000"/>
                                    </p:animScale>
                                    <p:animScale>
                                      <p:cBhvr>
                                        <p:cTn id="24" dur="83" decel="50000">
                                          <p:stCondLst>
                                            <p:cond delay="917"/>
                                          </p:stCondLst>
                                        </p:cTn>
                                        <p:tgtEl>
                                          <p:spTgt spid="7"/>
                                        </p:tgtEl>
                                      </p:cBhvr>
                                      <p:to x="100000" y="100000"/>
                                    </p:animScale>
                                  </p:childTnLst>
                                </p:cTn>
                              </p:par>
                              <p:par>
                                <p:cTn id="25" presetID="2" presetClass="entr" presetSubtype="4"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1000" fill="hold"/>
                                        <p:tgtEl>
                                          <p:spTgt spid="9"/>
                                        </p:tgtEl>
                                        <p:attrNameLst>
                                          <p:attrName>ppt_x</p:attrName>
                                        </p:attrNameLst>
                                      </p:cBhvr>
                                      <p:tavLst>
                                        <p:tav tm="0">
                                          <p:val>
                                            <p:strVal val="#ppt_x"/>
                                          </p:val>
                                        </p:tav>
                                        <p:tav tm="100000">
                                          <p:val>
                                            <p:strVal val="#ppt_x"/>
                                          </p:val>
                                        </p:tav>
                                      </p:tavLst>
                                    </p:anim>
                                    <p:anim calcmode="lin" valueType="num">
                                      <p:cBhvr additive="base">
                                        <p:cTn id="2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33293B1B-E89A-950E-FB57-A0CCB47ADFF8}"/>
              </a:ext>
            </a:extLst>
          </p:cNvPr>
          <p:cNvGrpSpPr/>
          <p:nvPr/>
        </p:nvGrpSpPr>
        <p:grpSpPr>
          <a:xfrm>
            <a:off x="878553" y="2610928"/>
            <a:ext cx="16266447" cy="7269453"/>
            <a:chOff x="878553" y="2610928"/>
            <a:chExt cx="16266447" cy="7269453"/>
          </a:xfrm>
        </p:grpSpPr>
        <p:pic>
          <p:nvPicPr>
            <p:cNvPr id="3" name="Picture 2">
              <a:extLst>
                <a:ext uri="{FF2B5EF4-FFF2-40B4-BE49-F238E27FC236}">
                  <a16:creationId xmlns:a16="http://schemas.microsoft.com/office/drawing/2014/main" id="{A055318D-C730-A14D-EDD0-D1C053823622}"/>
                </a:ext>
              </a:extLst>
            </p:cNvPr>
            <p:cNvPicPr>
              <a:picLocks noChangeAspect="1"/>
            </p:cNvPicPr>
            <p:nvPr/>
          </p:nvPicPr>
          <p:blipFill>
            <a:blip r:embed="rId2"/>
            <a:stretch>
              <a:fillRect/>
            </a:stretch>
          </p:blipFill>
          <p:spPr>
            <a:xfrm>
              <a:off x="878553" y="2933700"/>
              <a:ext cx="9520493" cy="6248400"/>
            </a:xfrm>
            <a:prstGeom prst="rect">
              <a:avLst/>
            </a:prstGeom>
          </p:spPr>
        </p:pic>
        <p:pic>
          <p:nvPicPr>
            <p:cNvPr id="7" name="Picture 6">
              <a:extLst>
                <a:ext uri="{FF2B5EF4-FFF2-40B4-BE49-F238E27FC236}">
                  <a16:creationId xmlns:a16="http://schemas.microsoft.com/office/drawing/2014/main" id="{B2FA2C7E-56ED-8484-1CF3-712B9CA38124}"/>
                </a:ext>
              </a:extLst>
            </p:cNvPr>
            <p:cNvPicPr>
              <a:picLocks noChangeAspect="1"/>
            </p:cNvPicPr>
            <p:nvPr/>
          </p:nvPicPr>
          <p:blipFill>
            <a:blip r:embed="rId3"/>
            <a:stretch>
              <a:fillRect/>
            </a:stretch>
          </p:blipFill>
          <p:spPr>
            <a:xfrm>
              <a:off x="11735615" y="2610928"/>
              <a:ext cx="5409385" cy="7269453"/>
            </a:xfrm>
            <a:prstGeom prst="rect">
              <a:avLst/>
            </a:prstGeom>
          </p:spPr>
        </p:pic>
      </p:grpSp>
      <p:grpSp>
        <p:nvGrpSpPr>
          <p:cNvPr id="9" name="Group 8">
            <a:extLst>
              <a:ext uri="{FF2B5EF4-FFF2-40B4-BE49-F238E27FC236}">
                <a16:creationId xmlns:a16="http://schemas.microsoft.com/office/drawing/2014/main" id="{E7449089-E359-6765-4436-87FD206980E7}"/>
              </a:ext>
            </a:extLst>
          </p:cNvPr>
          <p:cNvGrpSpPr/>
          <p:nvPr/>
        </p:nvGrpSpPr>
        <p:grpSpPr>
          <a:xfrm>
            <a:off x="4191000" y="1795207"/>
            <a:ext cx="11087507" cy="646332"/>
            <a:chOff x="4191000" y="1795207"/>
            <a:chExt cx="11087507" cy="646332"/>
          </a:xfrm>
        </p:grpSpPr>
        <p:sp>
          <p:nvSpPr>
            <p:cNvPr id="2" name="TextBox 1">
              <a:extLst>
                <a:ext uri="{FF2B5EF4-FFF2-40B4-BE49-F238E27FC236}">
                  <a16:creationId xmlns:a16="http://schemas.microsoft.com/office/drawing/2014/main" id="{A433FC2B-36BE-B4E2-36AC-A3D8D6C3301B}"/>
                </a:ext>
              </a:extLst>
            </p:cNvPr>
            <p:cNvSpPr txBox="1"/>
            <p:nvPr/>
          </p:nvSpPr>
          <p:spPr>
            <a:xfrm>
              <a:off x="4191000" y="1795208"/>
              <a:ext cx="1447800" cy="646331"/>
            </a:xfrm>
            <a:prstGeom prst="rect">
              <a:avLst/>
            </a:prstGeom>
            <a:solidFill>
              <a:schemeClr val="accent5">
                <a:lumMod val="60000"/>
                <a:lumOff val="40000"/>
              </a:schemeClr>
            </a:solidFill>
          </p:spPr>
          <p:txBody>
            <a:bodyPr wrap="square" rtlCol="0">
              <a:spAutoFit/>
            </a:bodyPr>
            <a:lstStyle/>
            <a:p>
              <a:r>
                <a:rPr lang="en-IN" sz="3600" b="1" dirty="0"/>
                <a:t>Query</a:t>
              </a:r>
            </a:p>
          </p:txBody>
        </p:sp>
        <p:sp>
          <p:nvSpPr>
            <p:cNvPr id="5" name="TextBox 4">
              <a:extLst>
                <a:ext uri="{FF2B5EF4-FFF2-40B4-BE49-F238E27FC236}">
                  <a16:creationId xmlns:a16="http://schemas.microsoft.com/office/drawing/2014/main" id="{45449C67-ECC1-20A2-9511-062D45547E59}"/>
                </a:ext>
              </a:extLst>
            </p:cNvPr>
            <p:cNvSpPr txBox="1"/>
            <p:nvPr/>
          </p:nvSpPr>
          <p:spPr>
            <a:xfrm>
              <a:off x="13602107" y="1795207"/>
              <a:ext cx="1676400" cy="646331"/>
            </a:xfrm>
            <a:prstGeom prst="rect">
              <a:avLst/>
            </a:prstGeom>
            <a:solidFill>
              <a:schemeClr val="accent5">
                <a:lumMod val="60000"/>
                <a:lumOff val="40000"/>
              </a:schemeClr>
            </a:solidFill>
          </p:spPr>
          <p:txBody>
            <a:bodyPr wrap="square" rtlCol="0">
              <a:spAutoFit/>
            </a:bodyPr>
            <a:lstStyle/>
            <a:p>
              <a:r>
                <a:rPr lang="en-IN" sz="3600" b="1" dirty="0"/>
                <a:t>Output</a:t>
              </a:r>
            </a:p>
          </p:txBody>
        </p:sp>
      </p:grpSp>
      <p:sp>
        <p:nvSpPr>
          <p:cNvPr id="6" name="TextBox 4">
            <a:extLst>
              <a:ext uri="{FF2B5EF4-FFF2-40B4-BE49-F238E27FC236}">
                <a16:creationId xmlns:a16="http://schemas.microsoft.com/office/drawing/2014/main" id="{71910083-DCC1-A0B7-33A2-316AA2A21CCB}"/>
              </a:ext>
            </a:extLst>
          </p:cNvPr>
          <p:cNvSpPr txBox="1"/>
          <p:nvPr/>
        </p:nvSpPr>
        <p:spPr>
          <a:xfrm>
            <a:off x="3886200" y="419100"/>
            <a:ext cx="10515600" cy="705065"/>
          </a:xfrm>
          <a:prstGeom prst="rect">
            <a:avLst/>
          </a:prstGeom>
          <a:noFill/>
        </p:spPr>
        <p:txBody>
          <a:bodyPr wrap="square" lIns="0" tIns="0" rIns="0" bIns="0" rtlCol="0" anchor="t">
            <a:spAutoFit/>
          </a:bodyPr>
          <a:lstStyle/>
          <a:p>
            <a:pPr marL="0" lvl="1" indent="0" algn="ctr">
              <a:lnSpc>
                <a:spcPts val="5797"/>
              </a:lnSpc>
            </a:pPr>
            <a:r>
              <a:rPr lang="en-US" sz="4800" b="1" u="sng" spc="-296" dirty="0">
                <a:solidFill>
                  <a:srgbClr val="00694C"/>
                </a:solidFill>
                <a:latin typeface="Raleway Medium"/>
                <a:ea typeface="Raleway Medium"/>
                <a:cs typeface="Raleway Medium"/>
                <a:sym typeface="Raleway Medium"/>
              </a:rPr>
              <a:t>KPI V – Month wise Loan Status</a:t>
            </a:r>
          </a:p>
        </p:txBody>
      </p:sp>
    </p:spTree>
    <p:extLst>
      <p:ext uri="{BB962C8B-B14F-4D97-AF65-F5344CB8AC3E}">
        <p14:creationId xmlns:p14="http://schemas.microsoft.com/office/powerpoint/2010/main" val="971871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6"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290">
                                          <p:stCondLst>
                                            <p:cond delay="0"/>
                                          </p:stCondLst>
                                        </p:cTn>
                                        <p:tgtEl>
                                          <p:spTgt spid="9"/>
                                        </p:tgtEl>
                                      </p:cBhvr>
                                    </p:animEffect>
                                    <p:anim calcmode="lin" valueType="num">
                                      <p:cBhvr>
                                        <p:cTn id="12" dur="911"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3" dur="332"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4" dur="332" tmFilter="0, 0; 0.125,0.2665; 0.25,0.4; 0.375,0.465; 0.5,0.5;  0.625,0.535; 0.75,0.6; 0.875,0.7335; 1,1">
                                          <p:stCondLst>
                                            <p:cond delay="332"/>
                                          </p:stCondLst>
                                        </p:cTn>
                                        <p:tgtEl>
                                          <p:spTgt spid="9"/>
                                        </p:tgtEl>
                                        <p:attrNameLst>
                                          <p:attrName>ppt_y</p:attrName>
                                        </p:attrNameLst>
                                      </p:cBhvr>
                                      <p:tavLst>
                                        <p:tav tm="0" fmla="#ppt_y-sin(pi*$)/9">
                                          <p:val>
                                            <p:fltVal val="0"/>
                                          </p:val>
                                        </p:tav>
                                        <p:tav tm="100000">
                                          <p:val>
                                            <p:fltVal val="1"/>
                                          </p:val>
                                        </p:tav>
                                      </p:tavLst>
                                    </p:anim>
                                    <p:anim calcmode="lin" valueType="num">
                                      <p:cBhvr>
                                        <p:cTn id="15" dur="166" tmFilter="0, 0; 0.125,0.2665; 0.25,0.4; 0.375,0.465; 0.5,0.5;  0.625,0.535; 0.75,0.6; 0.875,0.7335; 1,1">
                                          <p:stCondLst>
                                            <p:cond delay="662"/>
                                          </p:stCondLst>
                                        </p:cTn>
                                        <p:tgtEl>
                                          <p:spTgt spid="9"/>
                                        </p:tgtEl>
                                        <p:attrNameLst>
                                          <p:attrName>ppt_y</p:attrName>
                                        </p:attrNameLst>
                                      </p:cBhvr>
                                      <p:tavLst>
                                        <p:tav tm="0" fmla="#ppt_y-sin(pi*$)/27">
                                          <p:val>
                                            <p:fltVal val="0"/>
                                          </p:val>
                                        </p:tav>
                                        <p:tav tm="100000">
                                          <p:val>
                                            <p:fltVal val="1"/>
                                          </p:val>
                                        </p:tav>
                                      </p:tavLst>
                                    </p:anim>
                                    <p:anim calcmode="lin" valueType="num">
                                      <p:cBhvr>
                                        <p:cTn id="16" dur="82" tmFilter="0, 0; 0.125,0.2665; 0.25,0.4; 0.375,0.465; 0.5,0.5;  0.625,0.535; 0.75,0.6; 0.875,0.7335; 1,1">
                                          <p:stCondLst>
                                            <p:cond delay="828"/>
                                          </p:stCondLst>
                                        </p:cTn>
                                        <p:tgtEl>
                                          <p:spTgt spid="9"/>
                                        </p:tgtEl>
                                        <p:attrNameLst>
                                          <p:attrName>ppt_y</p:attrName>
                                        </p:attrNameLst>
                                      </p:cBhvr>
                                      <p:tavLst>
                                        <p:tav tm="0" fmla="#ppt_y-sin(pi*$)/81">
                                          <p:val>
                                            <p:fltVal val="0"/>
                                          </p:val>
                                        </p:tav>
                                        <p:tav tm="100000">
                                          <p:val>
                                            <p:fltVal val="1"/>
                                          </p:val>
                                        </p:tav>
                                      </p:tavLst>
                                    </p:anim>
                                    <p:animScale>
                                      <p:cBhvr>
                                        <p:cTn id="17" dur="13">
                                          <p:stCondLst>
                                            <p:cond delay="325"/>
                                          </p:stCondLst>
                                        </p:cTn>
                                        <p:tgtEl>
                                          <p:spTgt spid="9"/>
                                        </p:tgtEl>
                                      </p:cBhvr>
                                      <p:to x="100000" y="60000"/>
                                    </p:animScale>
                                    <p:animScale>
                                      <p:cBhvr>
                                        <p:cTn id="18" dur="83" decel="50000">
                                          <p:stCondLst>
                                            <p:cond delay="338"/>
                                          </p:stCondLst>
                                        </p:cTn>
                                        <p:tgtEl>
                                          <p:spTgt spid="9"/>
                                        </p:tgtEl>
                                      </p:cBhvr>
                                      <p:to x="100000" y="100000"/>
                                    </p:animScale>
                                    <p:animScale>
                                      <p:cBhvr>
                                        <p:cTn id="19" dur="13">
                                          <p:stCondLst>
                                            <p:cond delay="656"/>
                                          </p:stCondLst>
                                        </p:cTn>
                                        <p:tgtEl>
                                          <p:spTgt spid="9"/>
                                        </p:tgtEl>
                                      </p:cBhvr>
                                      <p:to x="100000" y="80000"/>
                                    </p:animScale>
                                    <p:animScale>
                                      <p:cBhvr>
                                        <p:cTn id="20" dur="83" decel="50000">
                                          <p:stCondLst>
                                            <p:cond delay="669"/>
                                          </p:stCondLst>
                                        </p:cTn>
                                        <p:tgtEl>
                                          <p:spTgt spid="9"/>
                                        </p:tgtEl>
                                      </p:cBhvr>
                                      <p:to x="100000" y="100000"/>
                                    </p:animScale>
                                    <p:animScale>
                                      <p:cBhvr>
                                        <p:cTn id="21" dur="13">
                                          <p:stCondLst>
                                            <p:cond delay="821"/>
                                          </p:stCondLst>
                                        </p:cTn>
                                        <p:tgtEl>
                                          <p:spTgt spid="9"/>
                                        </p:tgtEl>
                                      </p:cBhvr>
                                      <p:to x="100000" y="90000"/>
                                    </p:animScale>
                                    <p:animScale>
                                      <p:cBhvr>
                                        <p:cTn id="22" dur="83" decel="50000">
                                          <p:stCondLst>
                                            <p:cond delay="834"/>
                                          </p:stCondLst>
                                        </p:cTn>
                                        <p:tgtEl>
                                          <p:spTgt spid="9"/>
                                        </p:tgtEl>
                                      </p:cBhvr>
                                      <p:to x="100000" y="100000"/>
                                    </p:animScale>
                                    <p:animScale>
                                      <p:cBhvr>
                                        <p:cTn id="23" dur="13">
                                          <p:stCondLst>
                                            <p:cond delay="904"/>
                                          </p:stCondLst>
                                        </p:cTn>
                                        <p:tgtEl>
                                          <p:spTgt spid="9"/>
                                        </p:tgtEl>
                                      </p:cBhvr>
                                      <p:to x="100000" y="95000"/>
                                    </p:animScale>
                                    <p:animScale>
                                      <p:cBhvr>
                                        <p:cTn id="24" dur="83" decel="50000">
                                          <p:stCondLst>
                                            <p:cond delay="917"/>
                                          </p:stCondLst>
                                        </p:cTn>
                                        <p:tgtEl>
                                          <p:spTgt spid="9"/>
                                        </p:tgtEl>
                                      </p:cBhvr>
                                      <p:to x="100000" y="100000"/>
                                    </p:animScale>
                                  </p:childTnLst>
                                </p:cTn>
                              </p:par>
                              <p:par>
                                <p:cTn id="25" presetID="2" presetClass="entr" presetSubtype="4"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1000" fill="hold"/>
                                        <p:tgtEl>
                                          <p:spTgt spid="8"/>
                                        </p:tgtEl>
                                        <p:attrNameLst>
                                          <p:attrName>ppt_x</p:attrName>
                                        </p:attrNameLst>
                                      </p:cBhvr>
                                      <p:tavLst>
                                        <p:tav tm="0">
                                          <p:val>
                                            <p:strVal val="#ppt_x"/>
                                          </p:val>
                                        </p:tav>
                                        <p:tav tm="100000">
                                          <p:val>
                                            <p:strVal val="#ppt_x"/>
                                          </p:val>
                                        </p:tav>
                                      </p:tavLst>
                                    </p:anim>
                                    <p:anim calcmode="lin" valueType="num">
                                      <p:cBhvr additive="base">
                                        <p:cTn id="28"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7E53114-EAAD-BD14-542A-FBF5DBBFF994}"/>
              </a:ext>
            </a:extLst>
          </p:cNvPr>
          <p:cNvGrpSpPr/>
          <p:nvPr/>
        </p:nvGrpSpPr>
        <p:grpSpPr>
          <a:xfrm>
            <a:off x="1143000" y="1712868"/>
            <a:ext cx="16002000" cy="8421732"/>
            <a:chOff x="1143000" y="1712868"/>
            <a:chExt cx="16002000" cy="8421732"/>
          </a:xfrm>
        </p:grpSpPr>
        <p:pic>
          <p:nvPicPr>
            <p:cNvPr id="5" name="Picture 4">
              <a:extLst>
                <a:ext uri="{FF2B5EF4-FFF2-40B4-BE49-F238E27FC236}">
                  <a16:creationId xmlns:a16="http://schemas.microsoft.com/office/drawing/2014/main" id="{75D650CD-20FA-3A02-A8D6-AA1271CF2153}"/>
                </a:ext>
              </a:extLst>
            </p:cNvPr>
            <p:cNvPicPr>
              <a:picLocks noChangeAspect="1"/>
            </p:cNvPicPr>
            <p:nvPr/>
          </p:nvPicPr>
          <p:blipFill>
            <a:blip r:embed="rId2"/>
            <a:stretch>
              <a:fillRect/>
            </a:stretch>
          </p:blipFill>
          <p:spPr>
            <a:xfrm>
              <a:off x="9480572" y="1712868"/>
              <a:ext cx="7664428" cy="8421731"/>
            </a:xfrm>
            <a:prstGeom prst="rect">
              <a:avLst/>
            </a:prstGeom>
          </p:spPr>
        </p:pic>
        <p:pic>
          <p:nvPicPr>
            <p:cNvPr id="8" name="Picture 7">
              <a:extLst>
                <a:ext uri="{FF2B5EF4-FFF2-40B4-BE49-F238E27FC236}">
                  <a16:creationId xmlns:a16="http://schemas.microsoft.com/office/drawing/2014/main" id="{09845B04-DFEF-CF2D-5A8F-00154BD31742}"/>
                </a:ext>
              </a:extLst>
            </p:cNvPr>
            <p:cNvPicPr>
              <a:picLocks noChangeAspect="1"/>
            </p:cNvPicPr>
            <p:nvPr/>
          </p:nvPicPr>
          <p:blipFill>
            <a:blip r:embed="rId3"/>
            <a:stretch>
              <a:fillRect/>
            </a:stretch>
          </p:blipFill>
          <p:spPr>
            <a:xfrm>
              <a:off x="1143000" y="1712868"/>
              <a:ext cx="7664430" cy="8421732"/>
            </a:xfrm>
            <a:prstGeom prst="rect">
              <a:avLst/>
            </a:prstGeom>
          </p:spPr>
        </p:pic>
      </p:grpSp>
      <p:sp>
        <p:nvSpPr>
          <p:cNvPr id="2" name="TextBox 1">
            <a:extLst>
              <a:ext uri="{FF2B5EF4-FFF2-40B4-BE49-F238E27FC236}">
                <a16:creationId xmlns:a16="http://schemas.microsoft.com/office/drawing/2014/main" id="{D0DAACB6-C9C7-B407-F4FA-6844A74A2608}"/>
              </a:ext>
            </a:extLst>
          </p:cNvPr>
          <p:cNvSpPr txBox="1"/>
          <p:nvPr/>
        </p:nvSpPr>
        <p:spPr>
          <a:xfrm rot="16200000">
            <a:off x="-9022" y="5600567"/>
            <a:ext cx="1447800" cy="646331"/>
          </a:xfrm>
          <a:prstGeom prst="rect">
            <a:avLst/>
          </a:prstGeom>
          <a:solidFill>
            <a:schemeClr val="accent5">
              <a:lumMod val="60000"/>
              <a:lumOff val="40000"/>
            </a:schemeClr>
          </a:solidFill>
        </p:spPr>
        <p:txBody>
          <a:bodyPr wrap="square" rtlCol="0">
            <a:spAutoFit/>
          </a:bodyPr>
          <a:lstStyle/>
          <a:p>
            <a:r>
              <a:rPr lang="en-IN" sz="3600" b="1" dirty="0"/>
              <a:t>Query</a:t>
            </a:r>
          </a:p>
        </p:txBody>
      </p:sp>
      <p:sp>
        <p:nvSpPr>
          <p:cNvPr id="3" name="TextBox 2">
            <a:extLst>
              <a:ext uri="{FF2B5EF4-FFF2-40B4-BE49-F238E27FC236}">
                <a16:creationId xmlns:a16="http://schemas.microsoft.com/office/drawing/2014/main" id="{43C3D4D0-9DAF-7163-B4EC-A8D1F4EF460F}"/>
              </a:ext>
            </a:extLst>
          </p:cNvPr>
          <p:cNvSpPr txBox="1"/>
          <p:nvPr/>
        </p:nvSpPr>
        <p:spPr>
          <a:xfrm rot="5400000">
            <a:off x="16744986" y="5486268"/>
            <a:ext cx="1676400" cy="646331"/>
          </a:xfrm>
          <a:prstGeom prst="rect">
            <a:avLst/>
          </a:prstGeom>
          <a:solidFill>
            <a:schemeClr val="accent5">
              <a:lumMod val="60000"/>
              <a:lumOff val="40000"/>
            </a:schemeClr>
          </a:solidFill>
        </p:spPr>
        <p:txBody>
          <a:bodyPr wrap="square" rtlCol="0">
            <a:spAutoFit/>
          </a:bodyPr>
          <a:lstStyle/>
          <a:p>
            <a:r>
              <a:rPr lang="en-IN" sz="3600" b="1" dirty="0"/>
              <a:t>Output</a:t>
            </a:r>
          </a:p>
        </p:txBody>
      </p:sp>
      <p:sp>
        <p:nvSpPr>
          <p:cNvPr id="6" name="TextBox 4">
            <a:extLst>
              <a:ext uri="{FF2B5EF4-FFF2-40B4-BE49-F238E27FC236}">
                <a16:creationId xmlns:a16="http://schemas.microsoft.com/office/drawing/2014/main" id="{8E33AD68-46FB-AC29-689B-508F55435A1F}"/>
              </a:ext>
            </a:extLst>
          </p:cNvPr>
          <p:cNvSpPr txBox="1"/>
          <p:nvPr/>
        </p:nvSpPr>
        <p:spPr>
          <a:xfrm>
            <a:off x="2286000" y="429458"/>
            <a:ext cx="13944600" cy="705065"/>
          </a:xfrm>
          <a:prstGeom prst="rect">
            <a:avLst/>
          </a:prstGeom>
          <a:noFill/>
        </p:spPr>
        <p:txBody>
          <a:bodyPr wrap="square" lIns="0" tIns="0" rIns="0" bIns="0" rtlCol="0" anchor="t">
            <a:spAutoFit/>
          </a:bodyPr>
          <a:lstStyle/>
          <a:p>
            <a:pPr marL="0" lvl="1" indent="0" algn="ctr">
              <a:lnSpc>
                <a:spcPts val="5797"/>
              </a:lnSpc>
            </a:pPr>
            <a:r>
              <a:rPr lang="en-US" sz="4800" b="1" u="sng" spc="-296" dirty="0">
                <a:solidFill>
                  <a:srgbClr val="00694C"/>
                </a:solidFill>
                <a:latin typeface="Raleway Medium"/>
                <a:ea typeface="Raleway Medium"/>
                <a:cs typeface="Raleway Medium"/>
                <a:sym typeface="Raleway Medium"/>
              </a:rPr>
              <a:t>KPI VI – Home ownership Vs last payment date stats</a:t>
            </a:r>
          </a:p>
        </p:txBody>
      </p:sp>
    </p:spTree>
    <p:extLst>
      <p:ext uri="{BB962C8B-B14F-4D97-AF65-F5344CB8AC3E}">
        <p14:creationId xmlns:p14="http://schemas.microsoft.com/office/powerpoint/2010/main" val="163890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1000" fill="hold"/>
                                        <p:tgtEl>
                                          <p:spTgt spid="2"/>
                                        </p:tgtEl>
                                        <p:attrNameLst>
                                          <p:attrName>ppt_w</p:attrName>
                                        </p:attrNameLst>
                                      </p:cBhvr>
                                      <p:tavLst>
                                        <p:tav tm="0">
                                          <p:val>
                                            <p:fltVal val="0"/>
                                          </p:val>
                                        </p:tav>
                                        <p:tav tm="100000">
                                          <p:val>
                                            <p:strVal val="#ppt_w"/>
                                          </p:val>
                                        </p:tav>
                                      </p:tavLst>
                                    </p:anim>
                                    <p:anim calcmode="lin" valueType="num">
                                      <p:cBhvr>
                                        <p:cTn id="16" dur="1000" fill="hold"/>
                                        <p:tgtEl>
                                          <p:spTgt spid="2"/>
                                        </p:tgtEl>
                                        <p:attrNameLst>
                                          <p:attrName>ppt_h</p:attrName>
                                        </p:attrNameLst>
                                      </p:cBhvr>
                                      <p:tavLst>
                                        <p:tav tm="0">
                                          <p:val>
                                            <p:fltVal val="0"/>
                                          </p:val>
                                        </p:tav>
                                        <p:tav tm="100000">
                                          <p:val>
                                            <p:strVal val="#ppt_h"/>
                                          </p:val>
                                        </p:tav>
                                      </p:tavLst>
                                    </p:anim>
                                    <p:animEffect transition="in" filter="fade">
                                      <p:cBhvr>
                                        <p:cTn id="17" dur="1000"/>
                                        <p:tgtEl>
                                          <p:spTgt spid="2"/>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1000" fill="hold"/>
                                        <p:tgtEl>
                                          <p:spTgt spid="3"/>
                                        </p:tgtEl>
                                        <p:attrNameLst>
                                          <p:attrName>ppt_w</p:attrName>
                                        </p:attrNameLst>
                                      </p:cBhvr>
                                      <p:tavLst>
                                        <p:tav tm="0">
                                          <p:val>
                                            <p:fltVal val="0"/>
                                          </p:val>
                                        </p:tav>
                                        <p:tav tm="100000">
                                          <p:val>
                                            <p:strVal val="#ppt_w"/>
                                          </p:val>
                                        </p:tav>
                                      </p:tavLst>
                                    </p:anim>
                                    <p:anim calcmode="lin" valueType="num">
                                      <p:cBhvr>
                                        <p:cTn id="21" dur="1000" fill="hold"/>
                                        <p:tgtEl>
                                          <p:spTgt spid="3"/>
                                        </p:tgtEl>
                                        <p:attrNameLst>
                                          <p:attrName>ppt_h</p:attrName>
                                        </p:attrNameLst>
                                      </p:cBhvr>
                                      <p:tavLst>
                                        <p:tav tm="0">
                                          <p:val>
                                            <p:fltVal val="0"/>
                                          </p:val>
                                        </p:tav>
                                        <p:tav tm="100000">
                                          <p:val>
                                            <p:strVal val="#ppt_h"/>
                                          </p:val>
                                        </p:tav>
                                      </p:tavLst>
                                    </p:anim>
                                    <p:animEffect transition="in" filter="fade">
                                      <p:cBhvr>
                                        <p:cTn id="2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E7C5D36-2534-3266-A914-0291BF34A07B}"/>
              </a:ext>
            </a:extLst>
          </p:cNvPr>
          <p:cNvGrpSpPr/>
          <p:nvPr/>
        </p:nvGrpSpPr>
        <p:grpSpPr>
          <a:xfrm>
            <a:off x="990600" y="2057400"/>
            <a:ext cx="16961877" cy="7543800"/>
            <a:chOff x="990600" y="2057400"/>
            <a:chExt cx="16961877" cy="7543800"/>
          </a:xfrm>
        </p:grpSpPr>
        <p:pic>
          <p:nvPicPr>
            <p:cNvPr id="3" name="Picture 2">
              <a:extLst>
                <a:ext uri="{FF2B5EF4-FFF2-40B4-BE49-F238E27FC236}">
                  <a16:creationId xmlns:a16="http://schemas.microsoft.com/office/drawing/2014/main" id="{71124A7E-4E37-DFA3-C9F4-F5514410072E}"/>
                </a:ext>
              </a:extLst>
            </p:cNvPr>
            <p:cNvPicPr>
              <a:picLocks noChangeAspect="1"/>
            </p:cNvPicPr>
            <p:nvPr/>
          </p:nvPicPr>
          <p:blipFill>
            <a:blip r:embed="rId2"/>
            <a:stretch>
              <a:fillRect/>
            </a:stretch>
          </p:blipFill>
          <p:spPr>
            <a:xfrm>
              <a:off x="990600" y="2057400"/>
              <a:ext cx="9350137" cy="7543800"/>
            </a:xfrm>
            <a:prstGeom prst="rect">
              <a:avLst/>
            </a:prstGeom>
          </p:spPr>
        </p:pic>
        <p:pic>
          <p:nvPicPr>
            <p:cNvPr id="7" name="Picture 6">
              <a:extLst>
                <a:ext uri="{FF2B5EF4-FFF2-40B4-BE49-F238E27FC236}">
                  <a16:creationId xmlns:a16="http://schemas.microsoft.com/office/drawing/2014/main" id="{02447F62-47B5-89C4-6609-10D012593B8C}"/>
                </a:ext>
              </a:extLst>
            </p:cNvPr>
            <p:cNvPicPr>
              <a:picLocks noChangeAspect="1"/>
            </p:cNvPicPr>
            <p:nvPr/>
          </p:nvPicPr>
          <p:blipFill>
            <a:blip r:embed="rId3"/>
            <a:stretch>
              <a:fillRect/>
            </a:stretch>
          </p:blipFill>
          <p:spPr>
            <a:xfrm>
              <a:off x="10515600" y="2057400"/>
              <a:ext cx="7436877" cy="7543800"/>
            </a:xfrm>
            <a:prstGeom prst="rect">
              <a:avLst/>
            </a:prstGeom>
          </p:spPr>
        </p:pic>
      </p:grpSp>
      <p:grpSp>
        <p:nvGrpSpPr>
          <p:cNvPr id="9" name="Group 8">
            <a:extLst>
              <a:ext uri="{FF2B5EF4-FFF2-40B4-BE49-F238E27FC236}">
                <a16:creationId xmlns:a16="http://schemas.microsoft.com/office/drawing/2014/main" id="{DE5564B1-D56D-C90A-2B97-91760FD94083}"/>
              </a:ext>
            </a:extLst>
          </p:cNvPr>
          <p:cNvGrpSpPr/>
          <p:nvPr/>
        </p:nvGrpSpPr>
        <p:grpSpPr>
          <a:xfrm>
            <a:off x="4210679" y="1264741"/>
            <a:ext cx="10861559" cy="646332"/>
            <a:chOff x="4210679" y="1264741"/>
            <a:chExt cx="10861559" cy="646332"/>
          </a:xfrm>
        </p:grpSpPr>
        <p:sp>
          <p:nvSpPr>
            <p:cNvPr id="2" name="TextBox 1">
              <a:extLst>
                <a:ext uri="{FF2B5EF4-FFF2-40B4-BE49-F238E27FC236}">
                  <a16:creationId xmlns:a16="http://schemas.microsoft.com/office/drawing/2014/main" id="{245A8C70-E691-6391-9448-A18F42C7C6EC}"/>
                </a:ext>
              </a:extLst>
            </p:cNvPr>
            <p:cNvSpPr txBox="1"/>
            <p:nvPr/>
          </p:nvSpPr>
          <p:spPr>
            <a:xfrm>
              <a:off x="4210679" y="1264742"/>
              <a:ext cx="1447800" cy="646331"/>
            </a:xfrm>
            <a:prstGeom prst="rect">
              <a:avLst/>
            </a:prstGeom>
            <a:solidFill>
              <a:schemeClr val="accent5">
                <a:lumMod val="60000"/>
                <a:lumOff val="40000"/>
              </a:schemeClr>
            </a:solidFill>
          </p:spPr>
          <p:txBody>
            <a:bodyPr wrap="square" rtlCol="0">
              <a:spAutoFit/>
            </a:bodyPr>
            <a:lstStyle/>
            <a:p>
              <a:r>
                <a:rPr lang="en-IN" sz="3600" b="1" dirty="0"/>
                <a:t>Query</a:t>
              </a:r>
            </a:p>
          </p:txBody>
        </p:sp>
        <p:sp>
          <p:nvSpPr>
            <p:cNvPr id="5" name="TextBox 4">
              <a:extLst>
                <a:ext uri="{FF2B5EF4-FFF2-40B4-BE49-F238E27FC236}">
                  <a16:creationId xmlns:a16="http://schemas.microsoft.com/office/drawing/2014/main" id="{E35C47FC-9141-78FE-EF33-351BECD45D17}"/>
                </a:ext>
              </a:extLst>
            </p:cNvPr>
            <p:cNvSpPr txBox="1"/>
            <p:nvPr/>
          </p:nvSpPr>
          <p:spPr>
            <a:xfrm>
              <a:off x="13395838" y="1264741"/>
              <a:ext cx="1676400" cy="646331"/>
            </a:xfrm>
            <a:prstGeom prst="rect">
              <a:avLst/>
            </a:prstGeom>
            <a:solidFill>
              <a:schemeClr val="accent5">
                <a:lumMod val="60000"/>
                <a:lumOff val="40000"/>
              </a:schemeClr>
            </a:solidFill>
          </p:spPr>
          <p:txBody>
            <a:bodyPr wrap="square" rtlCol="0">
              <a:spAutoFit/>
            </a:bodyPr>
            <a:lstStyle/>
            <a:p>
              <a:r>
                <a:rPr lang="en-IN" sz="3600" b="1" dirty="0"/>
                <a:t>Output</a:t>
              </a:r>
            </a:p>
          </p:txBody>
        </p:sp>
      </p:grpSp>
      <p:sp>
        <p:nvSpPr>
          <p:cNvPr id="6" name="TextBox 4">
            <a:extLst>
              <a:ext uri="{FF2B5EF4-FFF2-40B4-BE49-F238E27FC236}">
                <a16:creationId xmlns:a16="http://schemas.microsoft.com/office/drawing/2014/main" id="{B80E2CE2-9ACF-42BF-ED9B-E2512B061757}"/>
              </a:ext>
            </a:extLst>
          </p:cNvPr>
          <p:cNvSpPr txBox="1"/>
          <p:nvPr/>
        </p:nvSpPr>
        <p:spPr>
          <a:xfrm>
            <a:off x="4191000" y="323635"/>
            <a:ext cx="10972800" cy="705065"/>
          </a:xfrm>
          <a:prstGeom prst="rect">
            <a:avLst/>
          </a:prstGeom>
          <a:noFill/>
        </p:spPr>
        <p:txBody>
          <a:bodyPr wrap="square" lIns="0" tIns="0" rIns="0" bIns="0" rtlCol="0" anchor="t">
            <a:spAutoFit/>
          </a:bodyPr>
          <a:lstStyle/>
          <a:p>
            <a:pPr marL="0" lvl="1" indent="0" algn="ctr">
              <a:lnSpc>
                <a:spcPts val="5797"/>
              </a:lnSpc>
            </a:pPr>
            <a:r>
              <a:rPr lang="en-US" sz="4800" b="1" u="sng" spc="-296" dirty="0">
                <a:solidFill>
                  <a:srgbClr val="00694C"/>
                </a:solidFill>
                <a:latin typeface="Raleway Medium"/>
                <a:ea typeface="Raleway Medium"/>
                <a:cs typeface="Raleway Medium"/>
                <a:sym typeface="Raleway Medium"/>
              </a:rPr>
              <a:t>KPI VII – Loan Amount vs Purpose Stats</a:t>
            </a:r>
          </a:p>
        </p:txBody>
      </p:sp>
    </p:spTree>
    <p:extLst>
      <p:ext uri="{BB962C8B-B14F-4D97-AF65-F5344CB8AC3E}">
        <p14:creationId xmlns:p14="http://schemas.microsoft.com/office/powerpoint/2010/main" val="4029833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6"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290">
                                          <p:stCondLst>
                                            <p:cond delay="0"/>
                                          </p:stCondLst>
                                        </p:cTn>
                                        <p:tgtEl>
                                          <p:spTgt spid="9"/>
                                        </p:tgtEl>
                                      </p:cBhvr>
                                    </p:animEffect>
                                    <p:anim calcmode="lin" valueType="num">
                                      <p:cBhvr>
                                        <p:cTn id="12" dur="911"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3" dur="332"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4" dur="332" tmFilter="0, 0; 0.125,0.2665; 0.25,0.4; 0.375,0.465; 0.5,0.5;  0.625,0.535; 0.75,0.6; 0.875,0.7335; 1,1">
                                          <p:stCondLst>
                                            <p:cond delay="332"/>
                                          </p:stCondLst>
                                        </p:cTn>
                                        <p:tgtEl>
                                          <p:spTgt spid="9"/>
                                        </p:tgtEl>
                                        <p:attrNameLst>
                                          <p:attrName>ppt_y</p:attrName>
                                        </p:attrNameLst>
                                      </p:cBhvr>
                                      <p:tavLst>
                                        <p:tav tm="0" fmla="#ppt_y-sin(pi*$)/9">
                                          <p:val>
                                            <p:fltVal val="0"/>
                                          </p:val>
                                        </p:tav>
                                        <p:tav tm="100000">
                                          <p:val>
                                            <p:fltVal val="1"/>
                                          </p:val>
                                        </p:tav>
                                      </p:tavLst>
                                    </p:anim>
                                    <p:anim calcmode="lin" valueType="num">
                                      <p:cBhvr>
                                        <p:cTn id="15" dur="166" tmFilter="0, 0; 0.125,0.2665; 0.25,0.4; 0.375,0.465; 0.5,0.5;  0.625,0.535; 0.75,0.6; 0.875,0.7335; 1,1">
                                          <p:stCondLst>
                                            <p:cond delay="662"/>
                                          </p:stCondLst>
                                        </p:cTn>
                                        <p:tgtEl>
                                          <p:spTgt spid="9"/>
                                        </p:tgtEl>
                                        <p:attrNameLst>
                                          <p:attrName>ppt_y</p:attrName>
                                        </p:attrNameLst>
                                      </p:cBhvr>
                                      <p:tavLst>
                                        <p:tav tm="0" fmla="#ppt_y-sin(pi*$)/27">
                                          <p:val>
                                            <p:fltVal val="0"/>
                                          </p:val>
                                        </p:tav>
                                        <p:tav tm="100000">
                                          <p:val>
                                            <p:fltVal val="1"/>
                                          </p:val>
                                        </p:tav>
                                      </p:tavLst>
                                    </p:anim>
                                    <p:anim calcmode="lin" valueType="num">
                                      <p:cBhvr>
                                        <p:cTn id="16" dur="82" tmFilter="0, 0; 0.125,0.2665; 0.25,0.4; 0.375,0.465; 0.5,0.5;  0.625,0.535; 0.75,0.6; 0.875,0.7335; 1,1">
                                          <p:stCondLst>
                                            <p:cond delay="828"/>
                                          </p:stCondLst>
                                        </p:cTn>
                                        <p:tgtEl>
                                          <p:spTgt spid="9"/>
                                        </p:tgtEl>
                                        <p:attrNameLst>
                                          <p:attrName>ppt_y</p:attrName>
                                        </p:attrNameLst>
                                      </p:cBhvr>
                                      <p:tavLst>
                                        <p:tav tm="0" fmla="#ppt_y-sin(pi*$)/81">
                                          <p:val>
                                            <p:fltVal val="0"/>
                                          </p:val>
                                        </p:tav>
                                        <p:tav tm="100000">
                                          <p:val>
                                            <p:fltVal val="1"/>
                                          </p:val>
                                        </p:tav>
                                      </p:tavLst>
                                    </p:anim>
                                    <p:animScale>
                                      <p:cBhvr>
                                        <p:cTn id="17" dur="13">
                                          <p:stCondLst>
                                            <p:cond delay="325"/>
                                          </p:stCondLst>
                                        </p:cTn>
                                        <p:tgtEl>
                                          <p:spTgt spid="9"/>
                                        </p:tgtEl>
                                      </p:cBhvr>
                                      <p:to x="100000" y="60000"/>
                                    </p:animScale>
                                    <p:animScale>
                                      <p:cBhvr>
                                        <p:cTn id="18" dur="83" decel="50000">
                                          <p:stCondLst>
                                            <p:cond delay="338"/>
                                          </p:stCondLst>
                                        </p:cTn>
                                        <p:tgtEl>
                                          <p:spTgt spid="9"/>
                                        </p:tgtEl>
                                      </p:cBhvr>
                                      <p:to x="100000" y="100000"/>
                                    </p:animScale>
                                    <p:animScale>
                                      <p:cBhvr>
                                        <p:cTn id="19" dur="13">
                                          <p:stCondLst>
                                            <p:cond delay="656"/>
                                          </p:stCondLst>
                                        </p:cTn>
                                        <p:tgtEl>
                                          <p:spTgt spid="9"/>
                                        </p:tgtEl>
                                      </p:cBhvr>
                                      <p:to x="100000" y="80000"/>
                                    </p:animScale>
                                    <p:animScale>
                                      <p:cBhvr>
                                        <p:cTn id="20" dur="83" decel="50000">
                                          <p:stCondLst>
                                            <p:cond delay="669"/>
                                          </p:stCondLst>
                                        </p:cTn>
                                        <p:tgtEl>
                                          <p:spTgt spid="9"/>
                                        </p:tgtEl>
                                      </p:cBhvr>
                                      <p:to x="100000" y="100000"/>
                                    </p:animScale>
                                    <p:animScale>
                                      <p:cBhvr>
                                        <p:cTn id="21" dur="13">
                                          <p:stCondLst>
                                            <p:cond delay="821"/>
                                          </p:stCondLst>
                                        </p:cTn>
                                        <p:tgtEl>
                                          <p:spTgt spid="9"/>
                                        </p:tgtEl>
                                      </p:cBhvr>
                                      <p:to x="100000" y="90000"/>
                                    </p:animScale>
                                    <p:animScale>
                                      <p:cBhvr>
                                        <p:cTn id="22" dur="83" decel="50000">
                                          <p:stCondLst>
                                            <p:cond delay="834"/>
                                          </p:stCondLst>
                                        </p:cTn>
                                        <p:tgtEl>
                                          <p:spTgt spid="9"/>
                                        </p:tgtEl>
                                      </p:cBhvr>
                                      <p:to x="100000" y="100000"/>
                                    </p:animScale>
                                    <p:animScale>
                                      <p:cBhvr>
                                        <p:cTn id="23" dur="13">
                                          <p:stCondLst>
                                            <p:cond delay="904"/>
                                          </p:stCondLst>
                                        </p:cTn>
                                        <p:tgtEl>
                                          <p:spTgt spid="9"/>
                                        </p:tgtEl>
                                      </p:cBhvr>
                                      <p:to x="100000" y="95000"/>
                                    </p:animScale>
                                    <p:animScale>
                                      <p:cBhvr>
                                        <p:cTn id="24" dur="83" decel="50000">
                                          <p:stCondLst>
                                            <p:cond delay="917"/>
                                          </p:stCondLst>
                                        </p:cTn>
                                        <p:tgtEl>
                                          <p:spTgt spid="9"/>
                                        </p:tgtEl>
                                      </p:cBhvr>
                                      <p:to x="100000" y="100000"/>
                                    </p:animScale>
                                  </p:childTnLst>
                                </p:cTn>
                              </p:par>
                              <p:par>
                                <p:cTn id="25" presetID="2" presetClass="entr" presetSubtype="4"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1000" fill="hold"/>
                                        <p:tgtEl>
                                          <p:spTgt spid="8"/>
                                        </p:tgtEl>
                                        <p:attrNameLst>
                                          <p:attrName>ppt_x</p:attrName>
                                        </p:attrNameLst>
                                      </p:cBhvr>
                                      <p:tavLst>
                                        <p:tav tm="0">
                                          <p:val>
                                            <p:strVal val="#ppt_x"/>
                                          </p:val>
                                        </p:tav>
                                        <p:tav tm="100000">
                                          <p:val>
                                            <p:strVal val="#ppt_x"/>
                                          </p:val>
                                        </p:tav>
                                      </p:tavLst>
                                    </p:anim>
                                    <p:anim calcmode="lin" valueType="num">
                                      <p:cBhvr additive="base">
                                        <p:cTn id="28"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flipH="1">
            <a:off x="10515600" y="2400300"/>
            <a:ext cx="7792528" cy="7886700"/>
          </a:xfrm>
          <a:custGeom>
            <a:avLst/>
            <a:gdLst/>
            <a:ahLst/>
            <a:cxnLst/>
            <a:rect l="l" t="t" r="r" b="b"/>
            <a:pathLst>
              <a:path w="6567924" h="5851423">
                <a:moveTo>
                  <a:pt x="0" y="0"/>
                </a:moveTo>
                <a:lnTo>
                  <a:pt x="6567924" y="0"/>
                </a:lnTo>
                <a:lnTo>
                  <a:pt x="6567924" y="5851424"/>
                </a:lnTo>
                <a:lnTo>
                  <a:pt x="0" y="5851424"/>
                </a:lnTo>
                <a:lnTo>
                  <a:pt x="0" y="0"/>
                </a:lnTo>
                <a:close/>
              </a:path>
            </a:pathLst>
          </a:custGeom>
          <a:blipFill dpi="0" rotWithShape="1">
            <a:blip r:embed="rId2">
              <a:alphaModFix amt="40000"/>
              <a:extLst>
                <a:ext uri="{96DAC541-7B7A-43D3-8B79-37D633B846F1}">
                  <asvg:svgBlip xmlns:asvg="http://schemas.microsoft.com/office/drawing/2016/SVG/main" r:embed="rId3"/>
                </a:ext>
              </a:extLst>
            </a:blip>
            <a:srcRect/>
            <a:stretch>
              <a:fillRect/>
            </a:stretch>
          </a:blipFill>
          <a:ln cap="sq">
            <a:noFill/>
            <a:prstDash val="solid"/>
            <a:miter/>
          </a:ln>
          <a:effectLst>
            <a:reflection endPos="65000" dist="50800" dir="5400000" sy="-100000" algn="bl" rotWithShape="0"/>
          </a:effectLst>
        </p:spPr>
        <p:txBody>
          <a:bodyPr/>
          <a:lstStyle/>
          <a:p>
            <a:endParaRPr lang="en-IN" dirty="0"/>
          </a:p>
        </p:txBody>
      </p:sp>
      <p:sp>
        <p:nvSpPr>
          <p:cNvPr id="3" name="TextBox 3"/>
          <p:cNvSpPr txBox="1"/>
          <p:nvPr/>
        </p:nvSpPr>
        <p:spPr>
          <a:xfrm>
            <a:off x="1028700" y="419100"/>
            <a:ext cx="11010900" cy="1042401"/>
          </a:xfrm>
          <a:prstGeom prst="rect">
            <a:avLst/>
          </a:prstGeom>
        </p:spPr>
        <p:txBody>
          <a:bodyPr wrap="square" lIns="0" tIns="0" rIns="0" bIns="0" rtlCol="0" anchor="t">
            <a:spAutoFit/>
          </a:bodyPr>
          <a:lstStyle/>
          <a:p>
            <a:pPr marL="0" lvl="1" indent="0" algn="l">
              <a:lnSpc>
                <a:spcPts val="8010"/>
              </a:lnSpc>
            </a:pPr>
            <a:r>
              <a:rPr lang="en-US" sz="8900" b="1" spc="-409" dirty="0">
                <a:solidFill>
                  <a:srgbClr val="00694C"/>
                </a:solidFill>
                <a:latin typeface="Raleway Medium"/>
                <a:ea typeface="Raleway Medium"/>
                <a:cs typeface="Raleway Medium"/>
                <a:sym typeface="Raleway Medium"/>
              </a:rPr>
              <a:t>Challenges faced</a:t>
            </a:r>
          </a:p>
        </p:txBody>
      </p:sp>
      <p:sp>
        <p:nvSpPr>
          <p:cNvPr id="4" name="TextBox 3">
            <a:extLst>
              <a:ext uri="{FF2B5EF4-FFF2-40B4-BE49-F238E27FC236}">
                <a16:creationId xmlns:a16="http://schemas.microsoft.com/office/drawing/2014/main" id="{CFCD6C27-474E-B6D5-7B28-EF0E4BAA3208}"/>
              </a:ext>
            </a:extLst>
          </p:cNvPr>
          <p:cNvSpPr txBox="1"/>
          <p:nvPr/>
        </p:nvSpPr>
        <p:spPr>
          <a:xfrm>
            <a:off x="762000" y="1638300"/>
            <a:ext cx="17221200" cy="8309967"/>
          </a:xfrm>
          <a:prstGeom prst="rect">
            <a:avLst/>
          </a:prstGeom>
        </p:spPr>
        <p:txBody>
          <a:bodyPr wrap="square" lIns="0" tIns="0" rIns="0" bIns="0" rtlCol="0" anchor="t">
            <a:spAutoFit/>
          </a:bodyPr>
          <a:lstStyle/>
          <a:p>
            <a:r>
              <a:rPr lang="en-US" sz="3600" b="1" dirty="0">
                <a:latin typeface="Bahnschrift" panose="020B0502040204020203" pitchFamily="34" charset="0"/>
              </a:rPr>
              <a:t>1. Data Quality Issues</a:t>
            </a:r>
          </a:p>
          <a:p>
            <a:pPr lvl="1">
              <a:buFont typeface="Arial" panose="020B0604020202020204" pitchFamily="34" charset="0"/>
              <a:buChar char="•"/>
            </a:pPr>
            <a:r>
              <a:rPr lang="en-US" sz="3600" dirty="0">
                <a:solidFill>
                  <a:srgbClr val="00694C"/>
                </a:solidFill>
                <a:latin typeface="Bahnschrift" panose="020B0502040204020203" pitchFamily="34" charset="0"/>
              </a:rPr>
              <a:t>Problems with checking if loan data is correct.</a:t>
            </a:r>
          </a:p>
          <a:p>
            <a:pPr lvl="1">
              <a:buFont typeface="Arial" panose="020B0604020202020204" pitchFamily="34" charset="0"/>
              <a:buChar char="•"/>
            </a:pPr>
            <a:r>
              <a:rPr lang="en-US" sz="3600" dirty="0">
                <a:solidFill>
                  <a:srgbClr val="00694C"/>
                </a:solidFill>
                <a:latin typeface="Bahnschrift" panose="020B0502040204020203" pitchFamily="34" charset="0"/>
              </a:rPr>
              <a:t>Hard to keep all records accurate and complete.</a:t>
            </a:r>
          </a:p>
          <a:p>
            <a:pPr lvl="1">
              <a:buFont typeface="Arial" panose="020B0604020202020204" pitchFamily="34" charset="0"/>
              <a:buChar char="•"/>
            </a:pPr>
            <a:endParaRPr lang="en-US" sz="3600" dirty="0">
              <a:solidFill>
                <a:srgbClr val="00694C"/>
              </a:solidFill>
              <a:latin typeface="Bahnschrift" panose="020B0502040204020203" pitchFamily="34" charset="0"/>
            </a:endParaRPr>
          </a:p>
          <a:p>
            <a:r>
              <a:rPr lang="en-US" sz="3600" b="1" dirty="0">
                <a:latin typeface="Bahnschrift" panose="020B0502040204020203" pitchFamily="34" charset="0"/>
              </a:rPr>
              <a:t>2. Seasonality Effects</a:t>
            </a:r>
          </a:p>
          <a:p>
            <a:pPr lvl="1">
              <a:buFont typeface="Arial" panose="020B0604020202020204" pitchFamily="34" charset="0"/>
              <a:buChar char="•"/>
            </a:pPr>
            <a:r>
              <a:rPr lang="en-US" sz="3600" dirty="0">
                <a:solidFill>
                  <a:srgbClr val="00694C"/>
                </a:solidFill>
                <a:latin typeface="Bahnschrift" panose="020B0502040204020203" pitchFamily="34" charset="0"/>
              </a:rPr>
              <a:t>Loan applications and payments change from month to month.</a:t>
            </a:r>
          </a:p>
          <a:p>
            <a:pPr lvl="1">
              <a:buFont typeface="Arial" panose="020B0604020202020204" pitchFamily="34" charset="0"/>
              <a:buChar char="•"/>
            </a:pPr>
            <a:r>
              <a:rPr lang="en-US" sz="3600" dirty="0">
                <a:solidFill>
                  <a:srgbClr val="00694C"/>
                </a:solidFill>
                <a:latin typeface="Bahnschrift" panose="020B0502040204020203" pitchFamily="34" charset="0"/>
              </a:rPr>
              <a:t>Need to consider seasonal patterns that could affect the analysis.</a:t>
            </a:r>
          </a:p>
          <a:p>
            <a:pPr lvl="1">
              <a:buFont typeface="Arial" panose="020B0604020202020204" pitchFamily="34" charset="0"/>
              <a:buChar char="•"/>
            </a:pPr>
            <a:endParaRPr lang="en-US" sz="3600" dirty="0">
              <a:solidFill>
                <a:srgbClr val="00694C"/>
              </a:solidFill>
              <a:latin typeface="Bahnschrift" panose="020B0502040204020203" pitchFamily="34" charset="0"/>
            </a:endParaRPr>
          </a:p>
          <a:p>
            <a:r>
              <a:rPr lang="en-US" sz="3600" b="1" dirty="0">
                <a:latin typeface="Bahnschrift" panose="020B0502040204020203" pitchFamily="34" charset="0"/>
              </a:rPr>
              <a:t>3. Risk Assessment</a:t>
            </a:r>
          </a:p>
          <a:p>
            <a:pPr lvl="1">
              <a:buFont typeface="Arial" panose="020B0604020202020204" pitchFamily="34" charset="0"/>
              <a:buChar char="•"/>
            </a:pPr>
            <a:r>
              <a:rPr lang="en-US" sz="3600" dirty="0">
                <a:solidFill>
                  <a:srgbClr val="00694C"/>
                </a:solidFill>
                <a:latin typeface="Bahnschrift" panose="020B0502040204020203" pitchFamily="34" charset="0"/>
              </a:rPr>
              <a:t>Difficult to sort and evaluate the risk for different loan types.</a:t>
            </a:r>
          </a:p>
          <a:p>
            <a:pPr lvl="1">
              <a:buFont typeface="Arial" panose="020B0604020202020204" pitchFamily="34" charset="0"/>
              <a:buChar char="•"/>
            </a:pPr>
            <a:r>
              <a:rPr lang="en-US" sz="3600" dirty="0">
                <a:solidFill>
                  <a:srgbClr val="00694C"/>
                </a:solidFill>
                <a:latin typeface="Bahnschrift" panose="020B0502040204020203" pitchFamily="34" charset="0"/>
              </a:rPr>
              <a:t>Managing high-risk borrowers who have larger unpaid balances.</a:t>
            </a:r>
          </a:p>
          <a:p>
            <a:pPr lvl="1">
              <a:buFont typeface="Arial" panose="020B0604020202020204" pitchFamily="34" charset="0"/>
              <a:buChar char="•"/>
            </a:pPr>
            <a:endParaRPr lang="en-US" sz="3600" dirty="0">
              <a:solidFill>
                <a:srgbClr val="00694C"/>
              </a:solidFill>
              <a:latin typeface="Bahnschrift" panose="020B0502040204020203" pitchFamily="34" charset="0"/>
            </a:endParaRPr>
          </a:p>
          <a:p>
            <a:r>
              <a:rPr lang="en-US" sz="3600" b="1" dirty="0">
                <a:latin typeface="Bahnschrift" panose="020B0502040204020203" pitchFamily="34" charset="0"/>
              </a:rPr>
              <a:t>4. State Disparities</a:t>
            </a:r>
          </a:p>
          <a:p>
            <a:pPr lvl="1">
              <a:buFont typeface="Arial" panose="020B0604020202020204" pitchFamily="34" charset="0"/>
              <a:buChar char="•"/>
            </a:pPr>
            <a:r>
              <a:rPr lang="en-US" sz="3600" dirty="0">
                <a:solidFill>
                  <a:srgbClr val="00694C"/>
                </a:solidFill>
                <a:latin typeface="Bahnschrift" panose="020B0502040204020203" pitchFamily="34" charset="0"/>
              </a:rPr>
              <a:t>Borrowing rates differ from state to state.</a:t>
            </a:r>
          </a:p>
          <a:p>
            <a:pPr lvl="1">
              <a:buFont typeface="Arial" panose="020B0604020202020204" pitchFamily="34" charset="0"/>
              <a:buChar char="•"/>
            </a:pPr>
            <a:r>
              <a:rPr lang="en-US" sz="3600" dirty="0">
                <a:solidFill>
                  <a:srgbClr val="00694C"/>
                </a:solidFill>
                <a:latin typeface="Bahnschrift" panose="020B0502040204020203" pitchFamily="34" charset="0"/>
              </a:rPr>
              <a:t>Economic and population differences impact loan demand.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1+#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TextBox 2"/>
          <p:cNvSpPr txBox="1"/>
          <p:nvPr/>
        </p:nvSpPr>
        <p:spPr>
          <a:xfrm>
            <a:off x="1295400" y="374465"/>
            <a:ext cx="13030200" cy="2327753"/>
          </a:xfrm>
          <a:prstGeom prst="rect">
            <a:avLst/>
          </a:prstGeom>
        </p:spPr>
        <p:txBody>
          <a:bodyPr wrap="square" lIns="0" tIns="0" rIns="0" bIns="0" rtlCol="0" anchor="t">
            <a:spAutoFit/>
          </a:bodyPr>
          <a:lstStyle/>
          <a:p>
            <a:pPr marL="0" lvl="1" indent="0" algn="l">
              <a:lnSpc>
                <a:spcPts val="9037"/>
              </a:lnSpc>
            </a:pPr>
            <a:r>
              <a:rPr lang="en-US" sz="10041" b="1" spc="-461" dirty="0">
                <a:solidFill>
                  <a:srgbClr val="00694C"/>
                </a:solidFill>
                <a:latin typeface="Raleway Medium"/>
                <a:ea typeface="Raleway Medium"/>
                <a:cs typeface="Raleway Medium"/>
                <a:sym typeface="Raleway Medium"/>
              </a:rPr>
              <a:t>Data-Driven Decision Making</a:t>
            </a:r>
          </a:p>
        </p:txBody>
      </p:sp>
      <p:sp>
        <p:nvSpPr>
          <p:cNvPr id="4" name="Freeform 4"/>
          <p:cNvSpPr/>
          <p:nvPr/>
        </p:nvSpPr>
        <p:spPr>
          <a:xfrm>
            <a:off x="12573000" y="3033777"/>
            <a:ext cx="6663549" cy="7228702"/>
          </a:xfrm>
          <a:custGeom>
            <a:avLst/>
            <a:gdLst/>
            <a:ahLst/>
            <a:cxnLst/>
            <a:rect l="l" t="t" r="r" b="b"/>
            <a:pathLst>
              <a:path w="6663549" h="7228702">
                <a:moveTo>
                  <a:pt x="0" y="0"/>
                </a:moveTo>
                <a:lnTo>
                  <a:pt x="6663549" y="0"/>
                </a:lnTo>
                <a:lnTo>
                  <a:pt x="6663549" y="7228702"/>
                </a:lnTo>
                <a:lnTo>
                  <a:pt x="0" y="7228702"/>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3" name="TextBox 12">
            <a:extLst>
              <a:ext uri="{FF2B5EF4-FFF2-40B4-BE49-F238E27FC236}">
                <a16:creationId xmlns:a16="http://schemas.microsoft.com/office/drawing/2014/main" id="{E1BAAB1A-50B2-AFD2-7EDA-9D979D91C766}"/>
              </a:ext>
            </a:extLst>
          </p:cNvPr>
          <p:cNvSpPr txBox="1"/>
          <p:nvPr/>
        </p:nvSpPr>
        <p:spPr>
          <a:xfrm>
            <a:off x="838200" y="2756733"/>
            <a:ext cx="14325600" cy="7530267"/>
          </a:xfrm>
          <a:prstGeom prst="rect">
            <a:avLst/>
          </a:prstGeom>
          <a:noFill/>
        </p:spPr>
        <p:txBody>
          <a:bodyPr wrap="square">
            <a:spAutoFit/>
          </a:bodyPr>
          <a:lstStyle/>
          <a:p>
            <a:pPr marL="342900" lvl="0" indent="-342900">
              <a:spcAft>
                <a:spcPts val="800"/>
              </a:spcAft>
              <a:buFont typeface="+mj-lt"/>
              <a:buAutoNum type="arabicPeriod"/>
              <a:tabLst>
                <a:tab pos="457200" algn="l"/>
              </a:tabLst>
            </a:pPr>
            <a:r>
              <a:rPr lang="en-IN" sz="2600" b="1" kern="100" dirty="0">
                <a:effectLst/>
                <a:latin typeface="Bahnschrift" panose="020B0502040204020203" pitchFamily="34" charset="0"/>
                <a:ea typeface="Calibri" panose="020F0502020204030204" pitchFamily="34" charset="0"/>
                <a:cs typeface="Times New Roman" panose="02020603050405020304" pitchFamily="18" charset="0"/>
              </a:rPr>
              <a:t>Prioritize Verified Loans</a:t>
            </a:r>
            <a:endParaRPr lang="en-IN" sz="2600" kern="100" dirty="0">
              <a:effectLst/>
              <a:latin typeface="Bahnschrift" panose="020B0502040204020203" pitchFamily="34" charset="0"/>
              <a:ea typeface="Calibri" panose="020F0502020204030204" pitchFamily="34" charset="0"/>
              <a:cs typeface="Times New Roman" panose="02020603050405020304" pitchFamily="18" charset="0"/>
            </a:endParaRPr>
          </a:p>
          <a:p>
            <a:pPr marL="742950" lvl="1" indent="-285750">
              <a:spcAft>
                <a:spcPts val="800"/>
              </a:spcAft>
              <a:buSzPts val="1000"/>
              <a:buFont typeface="Courier New" panose="02070309020205020404" pitchFamily="49" charset="0"/>
              <a:buChar char="o"/>
              <a:tabLst>
                <a:tab pos="914400" algn="l"/>
              </a:tabLst>
            </a:pPr>
            <a:r>
              <a:rPr lang="en-IN" sz="2600" kern="100" dirty="0">
                <a:effectLst/>
                <a:latin typeface="Bahnschrift" panose="020B0502040204020203" pitchFamily="34" charset="0"/>
                <a:ea typeface="Calibri" panose="020F0502020204030204" pitchFamily="34" charset="0"/>
                <a:cs typeface="Times New Roman" panose="02020603050405020304" pitchFamily="18" charset="0"/>
              </a:rPr>
              <a:t>Focus on verified loans in future lending decisions.</a:t>
            </a:r>
          </a:p>
          <a:p>
            <a:pPr marL="742950" lvl="1" indent="-285750">
              <a:spcAft>
                <a:spcPts val="800"/>
              </a:spcAft>
              <a:buSzPts val="1000"/>
              <a:buFont typeface="Courier New" panose="02070309020205020404" pitchFamily="49" charset="0"/>
              <a:buChar char="o"/>
              <a:tabLst>
                <a:tab pos="914400" algn="l"/>
              </a:tabLst>
            </a:pPr>
            <a:r>
              <a:rPr lang="en-IN" sz="2600" kern="100" dirty="0">
                <a:effectLst/>
                <a:latin typeface="Bahnschrift" panose="020B0502040204020203" pitchFamily="34" charset="0"/>
                <a:ea typeface="Calibri" panose="020F0502020204030204" pitchFamily="34" charset="0"/>
                <a:cs typeface="Times New Roman" panose="02020603050405020304" pitchFamily="18" charset="0"/>
              </a:rPr>
              <a:t>Enhance verification processes to increase the pool of reliable borrowers.</a:t>
            </a:r>
          </a:p>
          <a:p>
            <a:pPr marL="742950" lvl="1" indent="-285750">
              <a:spcAft>
                <a:spcPts val="800"/>
              </a:spcAft>
              <a:buSzPts val="1000"/>
              <a:buFont typeface="Courier New" panose="02070309020205020404" pitchFamily="49" charset="0"/>
              <a:buChar char="o"/>
              <a:tabLst>
                <a:tab pos="914400" algn="l"/>
              </a:tabLst>
            </a:pPr>
            <a:endParaRPr lang="en-IN" sz="2600" kern="100" dirty="0">
              <a:effectLst/>
              <a:latin typeface="Bahnschrift" panose="020B0502040204020203" pitchFamily="34" charset="0"/>
              <a:ea typeface="Calibri" panose="020F0502020204030204" pitchFamily="34" charset="0"/>
              <a:cs typeface="Times New Roman" panose="02020603050405020304" pitchFamily="18" charset="0"/>
            </a:endParaRPr>
          </a:p>
          <a:p>
            <a:pPr marL="342900" lvl="0" indent="-342900">
              <a:spcAft>
                <a:spcPts val="800"/>
              </a:spcAft>
              <a:buFont typeface="+mj-lt"/>
              <a:buAutoNum type="arabicPeriod"/>
              <a:tabLst>
                <a:tab pos="457200" algn="l"/>
              </a:tabLst>
            </a:pPr>
            <a:r>
              <a:rPr lang="en-IN" sz="2600" b="1" kern="100" dirty="0">
                <a:effectLst/>
                <a:latin typeface="Bahnschrift" panose="020B0502040204020203" pitchFamily="34" charset="0"/>
                <a:ea typeface="Calibri" panose="020F0502020204030204" pitchFamily="34" charset="0"/>
                <a:cs typeface="Times New Roman" panose="02020603050405020304" pitchFamily="18" charset="0"/>
              </a:rPr>
              <a:t>Adjust Lending Criteria</a:t>
            </a:r>
            <a:endParaRPr lang="en-IN" sz="2600" kern="100" dirty="0">
              <a:effectLst/>
              <a:latin typeface="Bahnschrift" panose="020B0502040204020203" pitchFamily="34" charset="0"/>
              <a:ea typeface="Calibri" panose="020F0502020204030204" pitchFamily="34" charset="0"/>
              <a:cs typeface="Times New Roman" panose="02020603050405020304" pitchFamily="18" charset="0"/>
            </a:endParaRPr>
          </a:p>
          <a:p>
            <a:pPr marL="742950" lvl="1" indent="-285750">
              <a:spcAft>
                <a:spcPts val="800"/>
              </a:spcAft>
              <a:buSzPts val="1000"/>
              <a:buFont typeface="Courier New" panose="02070309020205020404" pitchFamily="49" charset="0"/>
              <a:buChar char="o"/>
              <a:tabLst>
                <a:tab pos="914400" algn="l"/>
              </a:tabLst>
            </a:pPr>
            <a:r>
              <a:rPr lang="en-IN" sz="2600" kern="100" dirty="0">
                <a:effectLst/>
                <a:latin typeface="Bahnschrift" panose="020B0502040204020203" pitchFamily="34" charset="0"/>
                <a:ea typeface="Calibri" panose="020F0502020204030204" pitchFamily="34" charset="0"/>
                <a:cs typeface="Times New Roman" panose="02020603050405020304" pitchFamily="18" charset="0"/>
              </a:rPr>
              <a:t>Modify criteria based on insights from grade and subgrade analysis.</a:t>
            </a:r>
          </a:p>
          <a:p>
            <a:pPr marL="742950" lvl="1" indent="-285750">
              <a:spcAft>
                <a:spcPts val="800"/>
              </a:spcAft>
              <a:buSzPts val="1000"/>
              <a:buFont typeface="Courier New" panose="02070309020205020404" pitchFamily="49" charset="0"/>
              <a:buChar char="o"/>
              <a:tabLst>
                <a:tab pos="914400" algn="l"/>
              </a:tabLst>
            </a:pPr>
            <a:r>
              <a:rPr lang="en-IN" sz="2600" kern="100" dirty="0">
                <a:effectLst/>
                <a:latin typeface="Bahnschrift" panose="020B0502040204020203" pitchFamily="34" charset="0"/>
                <a:ea typeface="Calibri" panose="020F0502020204030204" pitchFamily="34" charset="0"/>
                <a:cs typeface="Times New Roman" panose="02020603050405020304" pitchFamily="18" charset="0"/>
              </a:rPr>
              <a:t>Develop targeted loan products to cater to different risk profiles.</a:t>
            </a:r>
          </a:p>
          <a:p>
            <a:pPr marL="742950" lvl="1" indent="-285750">
              <a:spcAft>
                <a:spcPts val="800"/>
              </a:spcAft>
              <a:buSzPts val="1000"/>
              <a:buFont typeface="Courier New" panose="02070309020205020404" pitchFamily="49" charset="0"/>
              <a:buChar char="o"/>
              <a:tabLst>
                <a:tab pos="914400" algn="l"/>
              </a:tabLst>
            </a:pPr>
            <a:endParaRPr lang="en-IN" sz="2600" kern="100" dirty="0">
              <a:effectLst/>
              <a:latin typeface="Bahnschrift" panose="020B0502040204020203" pitchFamily="34" charset="0"/>
              <a:ea typeface="Calibri" panose="020F0502020204030204" pitchFamily="34" charset="0"/>
              <a:cs typeface="Times New Roman" panose="02020603050405020304" pitchFamily="18" charset="0"/>
            </a:endParaRPr>
          </a:p>
          <a:p>
            <a:pPr marL="342900" lvl="0" indent="-342900">
              <a:spcAft>
                <a:spcPts val="800"/>
              </a:spcAft>
              <a:buFont typeface="+mj-lt"/>
              <a:buAutoNum type="arabicPeriod"/>
              <a:tabLst>
                <a:tab pos="457200" algn="l"/>
              </a:tabLst>
            </a:pPr>
            <a:r>
              <a:rPr lang="en-IN" sz="2600" b="1" kern="100" dirty="0">
                <a:effectLst/>
                <a:latin typeface="Bahnschrift" panose="020B0502040204020203" pitchFamily="34" charset="0"/>
                <a:ea typeface="Calibri" panose="020F0502020204030204" pitchFamily="34" charset="0"/>
                <a:cs typeface="Times New Roman" panose="02020603050405020304" pitchFamily="18" charset="0"/>
              </a:rPr>
              <a:t>Seasonal Promotions</a:t>
            </a:r>
            <a:endParaRPr lang="en-IN" sz="2600" kern="100" dirty="0">
              <a:effectLst/>
              <a:latin typeface="Bahnschrift" panose="020B0502040204020203" pitchFamily="34" charset="0"/>
              <a:ea typeface="Calibri" panose="020F0502020204030204" pitchFamily="34" charset="0"/>
              <a:cs typeface="Times New Roman" panose="02020603050405020304" pitchFamily="18" charset="0"/>
            </a:endParaRPr>
          </a:p>
          <a:p>
            <a:pPr marL="742950" lvl="1" indent="-285750">
              <a:spcAft>
                <a:spcPts val="800"/>
              </a:spcAft>
              <a:buSzPts val="1000"/>
              <a:buFont typeface="Courier New" panose="02070309020205020404" pitchFamily="49" charset="0"/>
              <a:buChar char="o"/>
              <a:tabLst>
                <a:tab pos="914400" algn="l"/>
              </a:tabLst>
            </a:pPr>
            <a:r>
              <a:rPr lang="en-IN" sz="2600" kern="100" dirty="0">
                <a:effectLst/>
                <a:latin typeface="Bahnschrift" panose="020B0502040204020203" pitchFamily="34" charset="0"/>
                <a:ea typeface="Calibri" panose="020F0502020204030204" pitchFamily="34" charset="0"/>
                <a:cs typeface="Times New Roman" panose="02020603050405020304" pitchFamily="18" charset="0"/>
              </a:rPr>
              <a:t>Capitalize on peak borrowing periods like May with special loan offers.</a:t>
            </a:r>
          </a:p>
          <a:p>
            <a:pPr marL="742950" lvl="1" indent="-285750">
              <a:spcAft>
                <a:spcPts val="800"/>
              </a:spcAft>
              <a:buSzPts val="1000"/>
              <a:buFont typeface="Courier New" panose="02070309020205020404" pitchFamily="49" charset="0"/>
              <a:buChar char="o"/>
              <a:tabLst>
                <a:tab pos="914400" algn="l"/>
              </a:tabLst>
            </a:pPr>
            <a:r>
              <a:rPr lang="en-IN" sz="2600" kern="100" dirty="0">
                <a:effectLst/>
                <a:latin typeface="Bahnschrift" panose="020B0502040204020203" pitchFamily="34" charset="0"/>
                <a:ea typeface="Calibri" panose="020F0502020204030204" pitchFamily="34" charset="0"/>
                <a:cs typeface="Times New Roman" panose="02020603050405020304" pitchFamily="18" charset="0"/>
              </a:rPr>
              <a:t>Introduce incentives during slower months, such as June, to stimulate demand.</a:t>
            </a:r>
          </a:p>
          <a:p>
            <a:pPr marL="742950" lvl="1" indent="-285750">
              <a:spcAft>
                <a:spcPts val="800"/>
              </a:spcAft>
              <a:buSzPts val="1000"/>
              <a:buFont typeface="Courier New" panose="02070309020205020404" pitchFamily="49" charset="0"/>
              <a:buChar char="o"/>
              <a:tabLst>
                <a:tab pos="914400" algn="l"/>
              </a:tabLst>
            </a:pPr>
            <a:endParaRPr lang="en-IN" sz="2600" kern="100" dirty="0">
              <a:effectLst/>
              <a:latin typeface="Bahnschrift" panose="020B0502040204020203" pitchFamily="34" charset="0"/>
              <a:ea typeface="Calibri" panose="020F0502020204030204" pitchFamily="34" charset="0"/>
              <a:cs typeface="Times New Roman" panose="02020603050405020304" pitchFamily="18" charset="0"/>
            </a:endParaRPr>
          </a:p>
          <a:p>
            <a:pPr marL="342900" lvl="0" indent="-342900">
              <a:spcAft>
                <a:spcPts val="800"/>
              </a:spcAft>
              <a:buFont typeface="+mj-lt"/>
              <a:buAutoNum type="arabicPeriod"/>
              <a:tabLst>
                <a:tab pos="457200" algn="l"/>
              </a:tabLst>
            </a:pPr>
            <a:r>
              <a:rPr lang="en-IN" sz="2600" b="1" kern="100" dirty="0">
                <a:effectLst/>
                <a:latin typeface="Bahnschrift" panose="020B0502040204020203" pitchFamily="34" charset="0"/>
                <a:ea typeface="Calibri" panose="020F0502020204030204" pitchFamily="34" charset="0"/>
                <a:cs typeface="Times New Roman" panose="02020603050405020304" pitchFamily="18" charset="0"/>
              </a:rPr>
              <a:t>Target High-Borrowing States</a:t>
            </a:r>
            <a:endParaRPr lang="en-IN" sz="2600" kern="100" dirty="0">
              <a:effectLst/>
              <a:latin typeface="Bahnschrift" panose="020B0502040204020203" pitchFamily="34" charset="0"/>
              <a:ea typeface="Calibri" panose="020F0502020204030204" pitchFamily="34" charset="0"/>
              <a:cs typeface="Times New Roman" panose="02020603050405020304" pitchFamily="18" charset="0"/>
            </a:endParaRPr>
          </a:p>
          <a:p>
            <a:pPr marL="742950" lvl="1" indent="-285750">
              <a:spcAft>
                <a:spcPts val="800"/>
              </a:spcAft>
              <a:buSzPts val="1000"/>
              <a:buFont typeface="Courier New" panose="02070309020205020404" pitchFamily="49" charset="0"/>
              <a:buChar char="o"/>
              <a:tabLst>
                <a:tab pos="914400" algn="l"/>
              </a:tabLst>
            </a:pPr>
            <a:r>
              <a:rPr lang="en-IN" sz="2600" kern="100" dirty="0">
                <a:effectLst/>
                <a:latin typeface="Bahnschrift" panose="020B0502040204020203" pitchFamily="34" charset="0"/>
                <a:ea typeface="Calibri" panose="020F0502020204030204" pitchFamily="34" charset="0"/>
                <a:cs typeface="Times New Roman" panose="02020603050405020304" pitchFamily="18" charset="0"/>
              </a:rPr>
              <a:t>Direct marketing efforts towards states like California, New York, and Florida.</a:t>
            </a:r>
          </a:p>
          <a:p>
            <a:pPr marL="742950" lvl="1" indent="-285750">
              <a:spcAft>
                <a:spcPts val="800"/>
              </a:spcAft>
              <a:buSzPts val="1000"/>
              <a:buFont typeface="Courier New" panose="02070309020205020404" pitchFamily="49" charset="0"/>
              <a:buChar char="o"/>
              <a:tabLst>
                <a:tab pos="914400" algn="l"/>
              </a:tabLst>
            </a:pPr>
            <a:r>
              <a:rPr lang="en-IN" sz="2600" kern="100" dirty="0">
                <a:effectLst/>
                <a:latin typeface="Bahnschrift" panose="020B0502040204020203" pitchFamily="34" charset="0"/>
                <a:ea typeface="Calibri" panose="020F0502020204030204" pitchFamily="34" charset="0"/>
                <a:cs typeface="Times New Roman" panose="02020603050405020304" pitchFamily="18" charset="0"/>
              </a:rPr>
              <a:t>Develop state-specific strategies to maximize lending opportunities.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ppt_x"/>
                                          </p:val>
                                        </p:tav>
                                        <p:tav tm="100000">
                                          <p:val>
                                            <p:strVal val="#ppt_x"/>
                                          </p:val>
                                        </p:tav>
                                      </p:tavLst>
                                    </p:anim>
                                    <p:anim calcmode="lin" valueType="num">
                                      <p:cBhvr additive="base">
                                        <p:cTn id="12" dur="1000" fill="hold"/>
                                        <p:tgtEl>
                                          <p:spTgt spid="13"/>
                                        </p:tgtEl>
                                        <p:attrNameLst>
                                          <p:attrName>ppt_y</p:attrName>
                                        </p:attrNameLst>
                                      </p:cBhvr>
                                      <p:tavLst>
                                        <p:tav tm="0">
                                          <p:val>
                                            <p:strVal val="1+#ppt_h/2"/>
                                          </p:val>
                                        </p:tav>
                                        <p:tav tm="100000">
                                          <p:val>
                                            <p:strVal val="#ppt_y"/>
                                          </p:val>
                                        </p:tav>
                                      </p:tavLst>
                                    </p:anim>
                                  </p:childTnLst>
                                </p:cTn>
                              </p:par>
                              <p:par>
                                <p:cTn id="13" presetID="2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TextBox 2"/>
          <p:cNvSpPr txBox="1"/>
          <p:nvPr/>
        </p:nvSpPr>
        <p:spPr>
          <a:xfrm>
            <a:off x="1295400" y="374465"/>
            <a:ext cx="13030200" cy="1154162"/>
          </a:xfrm>
          <a:prstGeom prst="rect">
            <a:avLst/>
          </a:prstGeom>
        </p:spPr>
        <p:txBody>
          <a:bodyPr wrap="square" lIns="0" tIns="0" rIns="0" bIns="0" rtlCol="0" anchor="t">
            <a:spAutoFit/>
          </a:bodyPr>
          <a:lstStyle/>
          <a:p>
            <a:pPr marL="0" lvl="1" indent="0" algn="l">
              <a:lnSpc>
                <a:spcPts val="9037"/>
              </a:lnSpc>
            </a:pPr>
            <a:r>
              <a:rPr lang="en-US" sz="8800" b="1" spc="-461" dirty="0">
                <a:solidFill>
                  <a:srgbClr val="00694C"/>
                </a:solidFill>
                <a:latin typeface="Raleway Medium"/>
                <a:ea typeface="Raleway Medium"/>
                <a:cs typeface="Raleway Medium"/>
                <a:sym typeface="Raleway Medium"/>
              </a:rPr>
              <a:t>Solution and Suggestions</a:t>
            </a:r>
          </a:p>
        </p:txBody>
      </p:sp>
      <p:sp>
        <p:nvSpPr>
          <p:cNvPr id="4" name="Freeform 4"/>
          <p:cNvSpPr/>
          <p:nvPr/>
        </p:nvSpPr>
        <p:spPr>
          <a:xfrm>
            <a:off x="14270425" y="6030098"/>
            <a:ext cx="4017575" cy="4256902"/>
          </a:xfrm>
          <a:custGeom>
            <a:avLst/>
            <a:gdLst/>
            <a:ahLst/>
            <a:cxnLst/>
            <a:rect l="l" t="t" r="r" b="b"/>
            <a:pathLst>
              <a:path w="6663549" h="7228702">
                <a:moveTo>
                  <a:pt x="0" y="0"/>
                </a:moveTo>
                <a:lnTo>
                  <a:pt x="6663549" y="0"/>
                </a:lnTo>
                <a:lnTo>
                  <a:pt x="6663549" y="7228702"/>
                </a:lnTo>
                <a:lnTo>
                  <a:pt x="0" y="7228702"/>
                </a:lnTo>
                <a:lnTo>
                  <a:pt x="0" y="0"/>
                </a:lnTo>
                <a:close/>
              </a:path>
            </a:pathLst>
          </a:custGeom>
          <a:blipFill dpi="0" rotWithShape="1">
            <a:blip r:embed="rId2">
              <a:alphaModFix amt="52000"/>
              <a:extLst>
                <a:ext uri="{96DAC541-7B7A-43D3-8B79-37D633B846F1}">
                  <asvg:svgBlip xmlns:asvg="http://schemas.microsoft.com/office/drawing/2016/SVG/main" r:embed="rId3"/>
                </a:ext>
              </a:extLst>
            </a:blip>
            <a:srcRect/>
            <a:stretch>
              <a:fillRect/>
            </a:stretch>
          </a:blipFill>
          <a:ln cap="sq">
            <a:noFill/>
            <a:prstDash val="solid"/>
            <a:miter/>
          </a:ln>
        </p:spPr>
      </p:sp>
      <p:sp>
        <p:nvSpPr>
          <p:cNvPr id="5" name="Rectangle 2">
            <a:extLst>
              <a:ext uri="{FF2B5EF4-FFF2-40B4-BE49-F238E27FC236}">
                <a16:creationId xmlns:a16="http://schemas.microsoft.com/office/drawing/2014/main" id="{4C483990-D881-79D4-9CEB-2FD6D11A3C29}"/>
              </a:ext>
            </a:extLst>
          </p:cNvPr>
          <p:cNvSpPr>
            <a:spLocks noChangeArrowheads="1"/>
          </p:cNvSpPr>
          <p:nvPr/>
        </p:nvSpPr>
        <p:spPr bwMode="auto">
          <a:xfrm>
            <a:off x="381000" y="1946154"/>
            <a:ext cx="17080317" cy="7971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rgbClr val="00694C"/>
                </a:solidFill>
                <a:effectLst/>
                <a:latin typeface="Bahnschrift" panose="020B0502040204020203" pitchFamily="34" charset="0"/>
              </a:rPr>
              <a:t>Enhanced Verification Processes</a:t>
            </a:r>
            <a:endParaRPr kumimoji="0" lang="en-US" altLang="en-US" sz="3200" b="0" i="0" u="none" strike="noStrike" cap="none" normalizeH="0" baseline="0" dirty="0">
              <a:ln>
                <a:noFill/>
              </a:ln>
              <a:solidFill>
                <a:srgbClr val="00694C"/>
              </a:solidFill>
              <a:effectLst/>
              <a:latin typeface="Bahnschrift" panose="020B0502040204020203" pitchFamily="34" charset="0"/>
            </a:endParaRPr>
          </a:p>
          <a:p>
            <a:pPr lvl="1" eaLnBrk="0" fontAlgn="base" hangingPunct="0">
              <a:spcBef>
                <a:spcPct val="0"/>
              </a:spcBef>
              <a:spcAft>
                <a:spcPct val="0"/>
              </a:spcAft>
              <a:buFontTx/>
              <a:buChar char="•"/>
            </a:pPr>
            <a:r>
              <a:rPr kumimoji="0" lang="en-US" altLang="en-US" sz="3200" b="0" i="0" u="none" strike="noStrike" cap="none" normalizeH="0" baseline="0" dirty="0">
                <a:ln>
                  <a:noFill/>
                </a:ln>
                <a:solidFill>
                  <a:schemeClr val="tx1"/>
                </a:solidFill>
                <a:effectLst/>
                <a:latin typeface="Bahnschrift" panose="020B0502040204020203" pitchFamily="34" charset="0"/>
              </a:rPr>
              <a:t>Implement stricter verification protocols to ensure data accuracy.</a:t>
            </a:r>
          </a:p>
          <a:p>
            <a:pPr lvl="1" eaLnBrk="0" fontAlgn="base" hangingPunct="0">
              <a:spcBef>
                <a:spcPct val="0"/>
              </a:spcBef>
              <a:spcAft>
                <a:spcPct val="0"/>
              </a:spcAft>
              <a:buFontTx/>
              <a:buChar char="•"/>
            </a:pPr>
            <a:r>
              <a:rPr kumimoji="0" lang="en-US" altLang="en-US" sz="3200" b="0" i="0" u="none" strike="noStrike" cap="none" normalizeH="0" baseline="0" dirty="0">
                <a:ln>
                  <a:noFill/>
                </a:ln>
                <a:solidFill>
                  <a:schemeClr val="tx1"/>
                </a:solidFill>
                <a:effectLst/>
                <a:latin typeface="Bahnschrift" panose="020B0502040204020203" pitchFamily="34" charset="0"/>
              </a:rPr>
              <a:t>Focus on converting non-verified loans to verified status for better repayment reliability.</a:t>
            </a:r>
          </a:p>
          <a:p>
            <a:pPr lvl="1" eaLnBrk="0" fontAlgn="base" hangingPunct="0">
              <a:spcBef>
                <a:spcPct val="0"/>
              </a:spcBef>
              <a:spcAft>
                <a:spcPct val="0"/>
              </a:spcAft>
              <a:buFontTx/>
              <a:buChar char="•"/>
            </a:pPr>
            <a:endParaRPr kumimoji="0" lang="en-US" altLang="en-US" sz="3200" b="0" i="0" u="none" strike="noStrike" cap="none" normalizeH="0" baseline="0" dirty="0">
              <a:ln>
                <a:noFill/>
              </a:ln>
              <a:solidFill>
                <a:srgbClr val="00694C"/>
              </a:solidFill>
              <a:effectLst/>
              <a:latin typeface="Bahnschrift"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rgbClr val="00694C"/>
                </a:solidFill>
                <a:effectLst/>
                <a:latin typeface="Bahnschrift" panose="020B0502040204020203" pitchFamily="34" charset="0"/>
              </a:rPr>
              <a:t>Seasonal Adjustments</a:t>
            </a:r>
            <a:endParaRPr kumimoji="0" lang="en-US" altLang="en-US" sz="3200" b="0" i="0" u="none" strike="noStrike" cap="none" normalizeH="0" baseline="0" dirty="0">
              <a:ln>
                <a:noFill/>
              </a:ln>
              <a:solidFill>
                <a:srgbClr val="00694C"/>
              </a:solidFill>
              <a:effectLst/>
              <a:latin typeface="Bahnschrift" panose="020B0502040204020203" pitchFamily="34" charset="0"/>
            </a:endParaRPr>
          </a:p>
          <a:p>
            <a:pPr lvl="1" eaLnBrk="0" fontAlgn="base" hangingPunct="0">
              <a:spcBef>
                <a:spcPct val="0"/>
              </a:spcBef>
              <a:spcAft>
                <a:spcPct val="0"/>
              </a:spcAft>
              <a:buFontTx/>
              <a:buChar char="•"/>
            </a:pPr>
            <a:r>
              <a:rPr kumimoji="0" lang="en-US" altLang="en-US" sz="3200" b="0" i="0" u="none" strike="noStrike" cap="none" normalizeH="0" baseline="0" dirty="0">
                <a:ln>
                  <a:noFill/>
                </a:ln>
                <a:solidFill>
                  <a:schemeClr val="tx1"/>
                </a:solidFill>
                <a:effectLst/>
                <a:latin typeface="Bahnschrift" panose="020B0502040204020203" pitchFamily="34" charset="0"/>
              </a:rPr>
              <a:t>Develop analytical models that adjust for seasonal trends.</a:t>
            </a:r>
          </a:p>
          <a:p>
            <a:pPr lvl="1" eaLnBrk="0" fontAlgn="base" hangingPunct="0">
              <a:spcBef>
                <a:spcPct val="0"/>
              </a:spcBef>
              <a:spcAft>
                <a:spcPct val="0"/>
              </a:spcAft>
              <a:buFontTx/>
              <a:buChar char="•"/>
            </a:pPr>
            <a:r>
              <a:rPr kumimoji="0" lang="en-US" altLang="en-US" sz="3200" b="0" i="0" u="none" strike="noStrike" cap="none" normalizeH="0" baseline="0" dirty="0">
                <a:ln>
                  <a:noFill/>
                </a:ln>
                <a:solidFill>
                  <a:schemeClr val="tx1"/>
                </a:solidFill>
                <a:effectLst/>
                <a:latin typeface="Bahnschrift" panose="020B0502040204020203" pitchFamily="34" charset="0"/>
              </a:rPr>
              <a:t>Offer tailored loan products to match seasonal borrowing patterns.</a:t>
            </a:r>
          </a:p>
          <a:p>
            <a:pPr lvl="1" eaLnBrk="0" fontAlgn="base" hangingPunct="0">
              <a:spcBef>
                <a:spcPct val="0"/>
              </a:spcBef>
              <a:spcAft>
                <a:spcPct val="0"/>
              </a:spcAft>
              <a:buFontTx/>
              <a:buChar char="•"/>
            </a:pPr>
            <a:endParaRPr kumimoji="0" lang="en-US" altLang="en-US" sz="3200" b="0" i="0" u="none" strike="noStrike" cap="none" normalizeH="0" baseline="0" dirty="0">
              <a:ln>
                <a:noFill/>
              </a:ln>
              <a:solidFill>
                <a:schemeClr val="tx1"/>
              </a:solidFill>
              <a:effectLst/>
              <a:latin typeface="Bahnschrift"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rgbClr val="00694C"/>
                </a:solidFill>
                <a:effectLst/>
                <a:latin typeface="Bahnschrift" panose="020B0502040204020203" pitchFamily="34" charset="0"/>
              </a:rPr>
              <a:t>Risk-Based Lending Strategies</a:t>
            </a:r>
            <a:endParaRPr kumimoji="0" lang="en-US" altLang="en-US" sz="3200" b="0" i="0" u="none" strike="noStrike" cap="none" normalizeH="0" baseline="0" dirty="0">
              <a:ln>
                <a:noFill/>
              </a:ln>
              <a:solidFill>
                <a:srgbClr val="00694C"/>
              </a:solidFill>
              <a:effectLst/>
              <a:latin typeface="Bahnschrift" panose="020B0502040204020203" pitchFamily="34" charset="0"/>
            </a:endParaRPr>
          </a:p>
          <a:p>
            <a:pPr lvl="1" eaLnBrk="0" fontAlgn="base" hangingPunct="0">
              <a:spcBef>
                <a:spcPct val="0"/>
              </a:spcBef>
              <a:spcAft>
                <a:spcPct val="0"/>
              </a:spcAft>
              <a:buFontTx/>
              <a:buChar char="•"/>
            </a:pPr>
            <a:r>
              <a:rPr kumimoji="0" lang="en-US" altLang="en-US" sz="3200" b="0" i="0" u="none" strike="noStrike" cap="none" normalizeH="0" baseline="0" dirty="0">
                <a:ln>
                  <a:noFill/>
                </a:ln>
                <a:solidFill>
                  <a:schemeClr val="tx1"/>
                </a:solidFill>
                <a:effectLst/>
                <a:latin typeface="Bahnschrift" panose="020B0502040204020203" pitchFamily="34" charset="0"/>
              </a:rPr>
              <a:t>Adjust lending criteria based on grade and subgrade analysis.	</a:t>
            </a:r>
          </a:p>
          <a:p>
            <a:pPr lvl="1" eaLnBrk="0" fontAlgn="base" hangingPunct="0">
              <a:spcBef>
                <a:spcPct val="0"/>
              </a:spcBef>
              <a:spcAft>
                <a:spcPct val="0"/>
              </a:spcAft>
              <a:buFontTx/>
              <a:buChar char="•"/>
            </a:pPr>
            <a:r>
              <a:rPr kumimoji="0" lang="en-US" altLang="en-US" sz="3200" b="0" i="0" u="none" strike="noStrike" cap="none" normalizeH="0" baseline="0" dirty="0">
                <a:ln>
                  <a:noFill/>
                </a:ln>
                <a:solidFill>
                  <a:schemeClr val="tx1"/>
                </a:solidFill>
                <a:effectLst/>
                <a:latin typeface="Bahnschrift" panose="020B0502040204020203" pitchFamily="34" charset="0"/>
              </a:rPr>
              <a:t>Introduce risk-based pricing to manage high-risk loans more effectively.</a:t>
            </a:r>
          </a:p>
          <a:p>
            <a:pPr lvl="1" eaLnBrk="0" fontAlgn="base" hangingPunct="0">
              <a:spcBef>
                <a:spcPct val="0"/>
              </a:spcBef>
              <a:spcAft>
                <a:spcPct val="0"/>
              </a:spcAft>
              <a:buFontTx/>
              <a:buChar char="•"/>
            </a:pPr>
            <a:endParaRPr kumimoji="0" lang="en-US" altLang="en-US" sz="3200" b="0" i="0" u="none" strike="noStrike" cap="none" normalizeH="0" baseline="0" dirty="0">
              <a:ln>
                <a:noFill/>
              </a:ln>
              <a:solidFill>
                <a:srgbClr val="00694C"/>
              </a:solidFill>
              <a:effectLst/>
              <a:latin typeface="Bahnschrift"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rgbClr val="00694C"/>
                </a:solidFill>
                <a:effectLst/>
                <a:latin typeface="Bahnschrift" panose="020B0502040204020203" pitchFamily="34" charset="0"/>
              </a:rPr>
              <a:t>State-Specific Lending Programs</a:t>
            </a:r>
            <a:endParaRPr kumimoji="0" lang="en-US" altLang="en-US" sz="3200" b="0" i="0" u="none" strike="noStrike" cap="none" normalizeH="0" baseline="0" dirty="0">
              <a:ln>
                <a:noFill/>
              </a:ln>
              <a:solidFill>
                <a:srgbClr val="00694C"/>
              </a:solidFill>
              <a:effectLst/>
              <a:latin typeface="Bahnschrift" panose="020B0502040204020203" pitchFamily="34" charset="0"/>
            </a:endParaRPr>
          </a:p>
          <a:p>
            <a:pPr lvl="1" eaLnBrk="0" fontAlgn="base" hangingPunct="0">
              <a:spcBef>
                <a:spcPct val="0"/>
              </a:spcBef>
              <a:spcAft>
                <a:spcPct val="0"/>
              </a:spcAft>
              <a:buFontTx/>
              <a:buChar char="•"/>
            </a:pPr>
            <a:r>
              <a:rPr kumimoji="0" lang="en-US" altLang="en-US" sz="3200" b="0" i="0" u="none" strike="noStrike" cap="none" normalizeH="0" baseline="0" dirty="0">
                <a:ln>
                  <a:noFill/>
                </a:ln>
                <a:solidFill>
                  <a:schemeClr val="tx1"/>
                </a:solidFill>
                <a:effectLst/>
                <a:latin typeface="Bahnschrift" panose="020B0502040204020203" pitchFamily="34" charset="0"/>
              </a:rPr>
              <a:t>Create targeted lending strategies for states with different economic conditions.</a:t>
            </a:r>
          </a:p>
          <a:p>
            <a:pPr lvl="1" eaLnBrk="0" fontAlgn="base" hangingPunct="0">
              <a:spcBef>
                <a:spcPct val="0"/>
              </a:spcBef>
              <a:spcAft>
                <a:spcPct val="0"/>
              </a:spcAft>
              <a:buFontTx/>
              <a:buChar char="•"/>
            </a:pPr>
            <a:r>
              <a:rPr kumimoji="0" lang="en-US" altLang="en-US" sz="3200" b="0" i="0" u="none" strike="noStrike" cap="none" normalizeH="0" baseline="0" dirty="0">
                <a:ln>
                  <a:noFill/>
                </a:ln>
                <a:solidFill>
                  <a:schemeClr val="tx1"/>
                </a:solidFill>
                <a:effectLst/>
                <a:latin typeface="Bahnschrift" panose="020B0502040204020203" pitchFamily="34" charset="0"/>
              </a:rPr>
              <a:t>Customize loan products to meet the specific needs of borrowers in high-demand states.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Bahnschrift" panose="020B0502040204020203" pitchFamily="34" charset="0"/>
            </a:endParaRPr>
          </a:p>
        </p:txBody>
      </p:sp>
    </p:spTree>
    <p:extLst>
      <p:ext uri="{BB962C8B-B14F-4D97-AF65-F5344CB8AC3E}">
        <p14:creationId xmlns:p14="http://schemas.microsoft.com/office/powerpoint/2010/main" val="108397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1000"/>
                                        <p:tgtEl>
                                          <p:spTgt spid="4"/>
                                        </p:tgtEl>
                                      </p:cBhvr>
                                    </p:animEffect>
                                  </p:childTnLst>
                                </p:cTn>
                              </p:par>
                              <p:par>
                                <p:cTn id="12" presetID="2" presetClass="entr" presetSubtype="4"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1000" fill="hold"/>
                                        <p:tgtEl>
                                          <p:spTgt spid="5"/>
                                        </p:tgtEl>
                                        <p:attrNameLst>
                                          <p:attrName>ppt_x</p:attrName>
                                        </p:attrNameLst>
                                      </p:cBhvr>
                                      <p:tavLst>
                                        <p:tav tm="0">
                                          <p:val>
                                            <p:strVal val="#ppt_x"/>
                                          </p:val>
                                        </p:tav>
                                        <p:tav tm="100000">
                                          <p:val>
                                            <p:strVal val="#ppt_x"/>
                                          </p:val>
                                        </p:tav>
                                      </p:tavLst>
                                    </p:anim>
                                    <p:anim calcmode="lin" valueType="num">
                                      <p:cBhvr additive="base">
                                        <p:cTn id="15"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0B48C"/>
        </a:solidFill>
        <a:effectLst/>
      </p:bgPr>
    </p:bg>
    <p:spTree>
      <p:nvGrpSpPr>
        <p:cNvPr id="1" name=""/>
        <p:cNvGrpSpPr/>
        <p:nvPr/>
      </p:nvGrpSpPr>
      <p:grpSpPr>
        <a:xfrm>
          <a:off x="0" y="0"/>
          <a:ext cx="0" cy="0"/>
          <a:chOff x="0" y="0"/>
          <a:chExt cx="0" cy="0"/>
        </a:xfrm>
      </p:grpSpPr>
      <p:sp>
        <p:nvSpPr>
          <p:cNvPr id="2" name="TextBox 2"/>
          <p:cNvSpPr txBox="1"/>
          <p:nvPr/>
        </p:nvSpPr>
        <p:spPr>
          <a:xfrm>
            <a:off x="1123950" y="342900"/>
            <a:ext cx="16040100" cy="1173591"/>
          </a:xfrm>
          <a:prstGeom prst="rect">
            <a:avLst/>
          </a:prstGeom>
        </p:spPr>
        <p:txBody>
          <a:bodyPr lIns="0" tIns="0" rIns="0" bIns="0" rtlCol="0" anchor="t">
            <a:spAutoFit/>
          </a:bodyPr>
          <a:lstStyle/>
          <a:p>
            <a:pPr marL="0" lvl="1" indent="0" algn="ctr">
              <a:lnSpc>
                <a:spcPts val="9037"/>
              </a:lnSpc>
            </a:pPr>
            <a:r>
              <a:rPr lang="en-US" sz="8800" b="1" spc="-461" dirty="0">
                <a:solidFill>
                  <a:schemeClr val="bg1"/>
                </a:solidFill>
                <a:latin typeface="Raleway Medium"/>
                <a:ea typeface="Raleway Medium"/>
                <a:cs typeface="Raleway Medium"/>
                <a:sym typeface="Raleway Medium"/>
              </a:rPr>
              <a:t>Concl</a:t>
            </a:r>
            <a:r>
              <a:rPr lang="en-US" sz="8800" b="1" spc="-461" dirty="0">
                <a:solidFill>
                  <a:schemeClr val="tx1">
                    <a:lumMod val="75000"/>
                    <a:lumOff val="25000"/>
                  </a:schemeClr>
                </a:solidFill>
                <a:latin typeface="Raleway Medium"/>
                <a:ea typeface="Raleway Medium"/>
                <a:cs typeface="Raleway Medium"/>
                <a:sym typeface="Raleway Medium"/>
              </a:rPr>
              <a:t>usion</a:t>
            </a:r>
            <a:endParaRPr lang="en-US" sz="10041" b="1" spc="-461" dirty="0">
              <a:solidFill>
                <a:schemeClr val="tx1">
                  <a:lumMod val="75000"/>
                  <a:lumOff val="25000"/>
                </a:schemeClr>
              </a:solidFill>
              <a:latin typeface="Raleway Medium"/>
              <a:ea typeface="Raleway Medium"/>
              <a:cs typeface="Raleway Medium"/>
              <a:sym typeface="Raleway Medium"/>
            </a:endParaRPr>
          </a:p>
        </p:txBody>
      </p:sp>
      <p:sp>
        <p:nvSpPr>
          <p:cNvPr id="4" name="TextBox 3">
            <a:extLst>
              <a:ext uri="{FF2B5EF4-FFF2-40B4-BE49-F238E27FC236}">
                <a16:creationId xmlns:a16="http://schemas.microsoft.com/office/drawing/2014/main" id="{DF680A6C-7F93-B408-2E00-0E7DA8DD296C}"/>
              </a:ext>
            </a:extLst>
          </p:cNvPr>
          <p:cNvSpPr txBox="1"/>
          <p:nvPr/>
        </p:nvSpPr>
        <p:spPr>
          <a:xfrm>
            <a:off x="323850" y="1333500"/>
            <a:ext cx="17964150" cy="9008428"/>
          </a:xfrm>
          <a:prstGeom prst="rect">
            <a:avLst/>
          </a:prstGeom>
          <a:noFill/>
        </p:spPr>
        <p:txBody>
          <a:bodyPr wrap="square">
            <a:spAutoFit/>
          </a:bodyPr>
          <a:lstStyle/>
          <a:p>
            <a:pPr lvl="0">
              <a:lnSpc>
                <a:spcPct val="107000"/>
              </a:lnSpc>
              <a:spcAft>
                <a:spcPts val="800"/>
              </a:spcAft>
              <a:tabLst>
                <a:tab pos="457200" algn="l"/>
              </a:tabLst>
            </a:pPr>
            <a:r>
              <a:rPr lang="en-IN" sz="3400" kern="100" dirty="0">
                <a:solidFill>
                  <a:schemeClr val="tx1">
                    <a:lumMod val="75000"/>
                    <a:lumOff val="25000"/>
                  </a:schemeClr>
                </a:solidFill>
                <a:latin typeface="Bahnschrift" panose="020B0502040204020203" pitchFamily="34" charset="0"/>
                <a:ea typeface="Calibri" panose="020F0502020204030204" pitchFamily="34" charset="0"/>
                <a:cs typeface="Times New Roman" panose="02020603050405020304" pitchFamily="18" charset="0"/>
              </a:rPr>
              <a:t>1. </a:t>
            </a:r>
            <a:r>
              <a:rPr lang="en-IN" sz="3400" b="1" kern="100" dirty="0">
                <a:solidFill>
                  <a:schemeClr val="tx1">
                    <a:lumMod val="75000"/>
                    <a:lumOff val="25000"/>
                  </a:schemeClr>
                </a:solidFill>
                <a:effectLst/>
                <a:latin typeface="Bahnschrift" panose="020B0502040204020203" pitchFamily="34" charset="0"/>
                <a:ea typeface="Calibri" panose="020F0502020204030204" pitchFamily="34" charset="0"/>
                <a:cs typeface="Times New Roman" panose="02020603050405020304" pitchFamily="18" charset="0"/>
              </a:rPr>
              <a:t>Enhanced Verification Processes</a:t>
            </a:r>
            <a:endParaRPr lang="en-IN" sz="3400" kern="100" dirty="0">
              <a:solidFill>
                <a:schemeClr val="tx1">
                  <a:lumMod val="75000"/>
                  <a:lumOff val="25000"/>
                </a:schemeClr>
              </a:solidFill>
              <a:effectLst/>
              <a:latin typeface="Bahnschrift" panose="020B0502040204020203"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3400" kern="10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rPr>
              <a:t>Implement stricter verification protocols to ensure data accuracy.</a:t>
            </a:r>
          </a:p>
          <a:p>
            <a:pPr marL="742950" lvl="1" indent="-285750">
              <a:lnSpc>
                <a:spcPct val="107000"/>
              </a:lnSpc>
              <a:spcAft>
                <a:spcPts val="800"/>
              </a:spcAft>
              <a:buSzPts val="1000"/>
              <a:buFont typeface="Courier New" panose="02070309020205020404" pitchFamily="49" charset="0"/>
              <a:buChar char="o"/>
              <a:tabLst>
                <a:tab pos="914400" algn="l"/>
              </a:tabLst>
            </a:pPr>
            <a:r>
              <a:rPr lang="en-IN" sz="3400" kern="10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rPr>
              <a:t>Focus on converting non-verified loans to verified status for better repayment reliability.</a:t>
            </a:r>
          </a:p>
          <a:p>
            <a:pPr lvl="0">
              <a:lnSpc>
                <a:spcPct val="107000"/>
              </a:lnSpc>
              <a:spcAft>
                <a:spcPts val="800"/>
              </a:spcAft>
              <a:tabLst>
                <a:tab pos="457200" algn="l"/>
              </a:tabLst>
            </a:pPr>
            <a:r>
              <a:rPr lang="en-IN" sz="3400" b="1" kern="100" dirty="0">
                <a:solidFill>
                  <a:schemeClr val="tx1">
                    <a:lumMod val="75000"/>
                    <a:lumOff val="25000"/>
                  </a:schemeClr>
                </a:solidFill>
                <a:effectLst/>
                <a:latin typeface="Bahnschrift" panose="020B0502040204020203" pitchFamily="34" charset="0"/>
                <a:ea typeface="Calibri" panose="020F0502020204030204" pitchFamily="34" charset="0"/>
                <a:cs typeface="Times New Roman" panose="02020603050405020304" pitchFamily="18" charset="0"/>
              </a:rPr>
              <a:t>2. Seasonal Adjustments</a:t>
            </a:r>
            <a:endParaRPr lang="en-IN" sz="3400" kern="100" dirty="0">
              <a:solidFill>
                <a:schemeClr val="tx1">
                  <a:lumMod val="75000"/>
                  <a:lumOff val="25000"/>
                </a:schemeClr>
              </a:solidFill>
              <a:effectLst/>
              <a:latin typeface="Bahnschrift" panose="020B0502040204020203"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3400" kern="10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rPr>
              <a:t>Develop analytical models that adjust for seasonal trends.</a:t>
            </a:r>
          </a:p>
          <a:p>
            <a:pPr marL="742950" lvl="1" indent="-285750">
              <a:lnSpc>
                <a:spcPct val="107000"/>
              </a:lnSpc>
              <a:spcAft>
                <a:spcPts val="800"/>
              </a:spcAft>
              <a:buSzPts val="1000"/>
              <a:buFont typeface="Courier New" panose="02070309020205020404" pitchFamily="49" charset="0"/>
              <a:buChar char="o"/>
              <a:tabLst>
                <a:tab pos="914400" algn="l"/>
              </a:tabLst>
            </a:pPr>
            <a:r>
              <a:rPr lang="en-IN" sz="3400" kern="10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rPr>
              <a:t>Offer tailored loan products to match seasonal borrowing patterns.</a:t>
            </a:r>
          </a:p>
          <a:p>
            <a:pPr lvl="0">
              <a:lnSpc>
                <a:spcPct val="107000"/>
              </a:lnSpc>
              <a:spcAft>
                <a:spcPts val="800"/>
              </a:spcAft>
              <a:tabLst>
                <a:tab pos="457200" algn="l"/>
              </a:tabLst>
            </a:pPr>
            <a:r>
              <a:rPr lang="en-IN" sz="3400" b="1" kern="100" dirty="0">
                <a:solidFill>
                  <a:schemeClr val="tx1">
                    <a:lumMod val="75000"/>
                    <a:lumOff val="25000"/>
                  </a:schemeClr>
                </a:solidFill>
                <a:effectLst/>
                <a:latin typeface="Bahnschrift" panose="020B0502040204020203" pitchFamily="34" charset="0"/>
                <a:ea typeface="Calibri" panose="020F0502020204030204" pitchFamily="34" charset="0"/>
                <a:cs typeface="Times New Roman" panose="02020603050405020304" pitchFamily="18" charset="0"/>
              </a:rPr>
              <a:t>3. Risk-Based Lending Strategies</a:t>
            </a:r>
            <a:endParaRPr lang="en-IN" sz="3400" kern="100" dirty="0">
              <a:solidFill>
                <a:schemeClr val="tx1">
                  <a:lumMod val="75000"/>
                  <a:lumOff val="25000"/>
                </a:schemeClr>
              </a:solidFill>
              <a:effectLst/>
              <a:latin typeface="Bahnschrift" panose="020B0502040204020203"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3400" kern="10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rPr>
              <a:t>Adjust lending criteria based on grade and subgrade analysis.</a:t>
            </a:r>
          </a:p>
          <a:p>
            <a:pPr marL="742950" lvl="1" indent="-285750">
              <a:lnSpc>
                <a:spcPct val="107000"/>
              </a:lnSpc>
              <a:spcAft>
                <a:spcPts val="800"/>
              </a:spcAft>
              <a:buSzPts val="1000"/>
              <a:buFont typeface="Courier New" panose="02070309020205020404" pitchFamily="49" charset="0"/>
              <a:buChar char="o"/>
              <a:tabLst>
                <a:tab pos="914400" algn="l"/>
              </a:tabLst>
            </a:pPr>
            <a:r>
              <a:rPr lang="en-IN" sz="3400" kern="10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rPr>
              <a:t>Introduce risk-based pricing to manage high-risk loans more effectively.</a:t>
            </a:r>
          </a:p>
          <a:p>
            <a:pPr lvl="0">
              <a:lnSpc>
                <a:spcPct val="107000"/>
              </a:lnSpc>
              <a:spcAft>
                <a:spcPts val="800"/>
              </a:spcAft>
              <a:tabLst>
                <a:tab pos="457200" algn="l"/>
              </a:tabLst>
            </a:pPr>
            <a:r>
              <a:rPr lang="en-IN" sz="3400" b="1" kern="100" dirty="0">
                <a:solidFill>
                  <a:schemeClr val="tx1">
                    <a:lumMod val="75000"/>
                    <a:lumOff val="25000"/>
                  </a:schemeClr>
                </a:solidFill>
                <a:effectLst/>
                <a:latin typeface="Bahnschrift" panose="020B0502040204020203" pitchFamily="34" charset="0"/>
                <a:ea typeface="Calibri" panose="020F0502020204030204" pitchFamily="34" charset="0"/>
                <a:cs typeface="Times New Roman" panose="02020603050405020304" pitchFamily="18" charset="0"/>
              </a:rPr>
              <a:t>4. State-Specific Lending Programs</a:t>
            </a:r>
            <a:endParaRPr lang="en-IN" sz="3400" kern="100" dirty="0">
              <a:solidFill>
                <a:schemeClr val="tx1">
                  <a:lumMod val="75000"/>
                  <a:lumOff val="25000"/>
                </a:schemeClr>
              </a:solidFill>
              <a:effectLst/>
              <a:latin typeface="Bahnschrift" panose="020B0502040204020203"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3400" kern="10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rPr>
              <a:t>Create targeted lending strategies for states with different economic conditions.</a:t>
            </a:r>
          </a:p>
          <a:p>
            <a:pPr marL="742950" lvl="1" indent="-285750">
              <a:lnSpc>
                <a:spcPct val="107000"/>
              </a:lnSpc>
              <a:spcAft>
                <a:spcPts val="800"/>
              </a:spcAft>
              <a:buSzPts val="1000"/>
              <a:buFont typeface="Courier New" panose="02070309020205020404" pitchFamily="49" charset="0"/>
              <a:buChar char="o"/>
              <a:tabLst>
                <a:tab pos="914400" algn="l"/>
              </a:tabLst>
            </a:pPr>
            <a:r>
              <a:rPr lang="en-IN" sz="3400" kern="100" dirty="0">
                <a:solidFill>
                  <a:schemeClr val="bg1"/>
                </a:solidFill>
                <a:effectLst/>
                <a:latin typeface="Bahnschrift" panose="020B0502040204020203" pitchFamily="34" charset="0"/>
                <a:ea typeface="Calibri" panose="020F0502020204030204" pitchFamily="34" charset="0"/>
                <a:cs typeface="Times New Roman" panose="02020603050405020304" pitchFamily="18" charset="0"/>
              </a:rPr>
              <a:t>Customize loan products to meet the specific needs of borrowers in high-demand states.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withEffect">
                                  <p:stCondLst>
                                    <p:cond delay="0"/>
                                  </p:stCondLst>
                                  <p:iterate type="lt">
                                    <p:tmPct val="50000"/>
                                  </p:iterate>
                                  <p:childTnLst>
                                    <p:set>
                                      <p:cBhvr>
                                        <p:cTn id="6" dur="1" fill="hold">
                                          <p:stCondLst>
                                            <p:cond delay="0"/>
                                          </p:stCondLst>
                                        </p:cTn>
                                        <p:tgtEl>
                                          <p:spTgt spid="2">
                                            <p:txEl>
                                              <p:pRg st="0" end="0"/>
                                            </p:txEl>
                                          </p:spTgt>
                                        </p:tgtEl>
                                        <p:attrNameLst>
                                          <p:attrName>style.visibility</p:attrName>
                                        </p:attrNameLst>
                                      </p:cBhvr>
                                      <p:to>
                                        <p:strVal val="visible"/>
                                      </p:to>
                                    </p:set>
                                    <p:set>
                                      <p:cBhvr>
                                        <p:cTn id="7" dur="227" fill="hold">
                                          <p:stCondLst>
                                            <p:cond delay="0"/>
                                          </p:stCondLst>
                                        </p:cTn>
                                        <p:tgtEl>
                                          <p:spTgt spid="2">
                                            <p:txEl>
                                              <p:pRg st="0" end="0"/>
                                            </p:txEl>
                                          </p:spTgt>
                                        </p:tgtEl>
                                        <p:attrNameLst>
                                          <p:attrName>style.rotation</p:attrName>
                                        </p:attrNameLst>
                                      </p:cBhvr>
                                      <p:to>
                                        <p:strVal val="-45.0"/>
                                      </p:to>
                                    </p:set>
                                    <p:anim calcmode="lin" valueType="num">
                                      <p:cBhvr>
                                        <p:cTn id="8" dur="227" fill="hold">
                                          <p:stCondLst>
                                            <p:cond delay="227"/>
                                          </p:stCondLst>
                                        </p:cTn>
                                        <p:tgtEl>
                                          <p:spTgt spid="2">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9" dur="227" fill="hold">
                                          <p:stCondLst>
                                            <p:cond delay="0"/>
                                          </p:stCondLst>
                                        </p:cTn>
                                        <p:tgtEl>
                                          <p:spTgt spid="2">
                                            <p:txEl>
                                              <p:pRg st="0" end="0"/>
                                            </p:txEl>
                                          </p:spTgt>
                                        </p:tgtEl>
                                        <p:attrNameLst>
                                          <p:attrName>ppt_y</p:attrName>
                                        </p:attrNameLst>
                                      </p:cBhvr>
                                      <p:tavLst>
                                        <p:tav tm="0">
                                          <p:val>
                                            <p:strVal val="#ppt_y-1"/>
                                          </p:val>
                                        </p:tav>
                                        <p:tav tm="100000">
                                          <p:val>
                                            <p:strVal val="#ppt_y-(0.354*#ppt_w-0.172*#ppt_h)"/>
                                          </p:val>
                                        </p:tav>
                                      </p:tavLst>
                                    </p:anim>
                                    <p:anim calcmode="lin" valueType="num">
                                      <p:cBhvr>
                                        <p:cTn id="10" dur="78" decel="50000" autoRev="1" fill="hold">
                                          <p:stCondLst>
                                            <p:cond delay="227"/>
                                          </p:stCondLst>
                                        </p:cTn>
                                        <p:tgtEl>
                                          <p:spTgt spid="2">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11" dur="68" fill="hold">
                                          <p:stCondLst>
                                            <p:cond delay="432"/>
                                          </p:stCondLst>
                                        </p:cTn>
                                        <p:tgtEl>
                                          <p:spTgt spid="2">
                                            <p:txEl>
                                              <p:pRg st="0" end="0"/>
                                            </p:txEl>
                                          </p:spTgt>
                                        </p:tgtEl>
                                        <p:attrNameLst>
                                          <p:attrName>ppt_y</p:attrName>
                                        </p:attrNameLst>
                                      </p:cBhvr>
                                      <p:tavLst>
                                        <p:tav tm="0">
                                          <p:val>
                                            <p:strVal val="#ppt_y-(0.354*#ppt_w-0.172*#ppt_h)"/>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rot="-10800000">
            <a:off x="-923791" y="-783256"/>
            <a:ext cx="11853512" cy="11853512"/>
          </a:xfrm>
          <a:custGeom>
            <a:avLst/>
            <a:gdLst/>
            <a:ahLst/>
            <a:cxnLst/>
            <a:rect l="l" t="t" r="r" b="b"/>
            <a:pathLst>
              <a:path w="11853512" h="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219200" y="2646761"/>
            <a:ext cx="8144502" cy="5212553"/>
          </a:xfrm>
          <a:prstGeom prst="rect">
            <a:avLst/>
          </a:prstGeom>
        </p:spPr>
        <p:txBody>
          <a:bodyPr lIns="0" tIns="0" rIns="0" bIns="0" rtlCol="0" anchor="t">
            <a:spAutoFit/>
          </a:bodyPr>
          <a:lstStyle/>
          <a:p>
            <a:pPr marL="0" lvl="1" indent="0" algn="l">
              <a:lnSpc>
                <a:spcPts val="13331"/>
              </a:lnSpc>
            </a:pPr>
            <a:r>
              <a:rPr lang="en-US" sz="14812" b="1" spc="-681" dirty="0">
                <a:solidFill>
                  <a:srgbClr val="00694C"/>
                </a:solidFill>
                <a:latin typeface="Raleway Medium"/>
                <a:ea typeface="Raleway Medium"/>
                <a:cs typeface="Raleway Medium"/>
                <a:sym typeface="Raleway Medium"/>
              </a:rPr>
              <a:t>Thank you very much!</a:t>
            </a:r>
          </a:p>
        </p:txBody>
      </p:sp>
      <p:sp>
        <p:nvSpPr>
          <p:cNvPr id="6" name="Freeform 6"/>
          <p:cNvSpPr/>
          <p:nvPr/>
        </p:nvSpPr>
        <p:spPr>
          <a:xfrm>
            <a:off x="11867657" y="1376536"/>
            <a:ext cx="5561408" cy="7533927"/>
          </a:xfrm>
          <a:custGeom>
            <a:avLst/>
            <a:gdLst/>
            <a:ahLst/>
            <a:cxnLst/>
            <a:rect l="l" t="t" r="r" b="b"/>
            <a:pathLst>
              <a:path w="5561408" h="7533927">
                <a:moveTo>
                  <a:pt x="0" y="0"/>
                </a:moveTo>
                <a:lnTo>
                  <a:pt x="5561408" y="0"/>
                </a:lnTo>
                <a:lnTo>
                  <a:pt x="5561408" y="7533928"/>
                </a:lnTo>
                <a:lnTo>
                  <a:pt x="0" y="753392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par>
                                <p:cTn id="11" presetID="16" presetClass="entr" presetSubtype="21"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20B48C"/>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FD2E6D2-7FE4-34B5-B84A-3926366EB9FC}"/>
              </a:ext>
            </a:extLst>
          </p:cNvPr>
          <p:cNvGrpSpPr/>
          <p:nvPr/>
        </p:nvGrpSpPr>
        <p:grpSpPr>
          <a:xfrm>
            <a:off x="8534400" y="1485900"/>
            <a:ext cx="9906000" cy="6283230"/>
            <a:chOff x="6719035" y="538758"/>
            <a:chExt cx="6060845" cy="4764668"/>
          </a:xfr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grpSpPr>
        <p:sp>
          <p:nvSpPr>
            <p:cNvPr id="3" name="Rectangle 2">
              <a:extLst>
                <a:ext uri="{FF2B5EF4-FFF2-40B4-BE49-F238E27FC236}">
                  <a16:creationId xmlns:a16="http://schemas.microsoft.com/office/drawing/2014/main" id="{8E99A58D-64A8-0BC4-F6A9-AE4F10C9FBC4}"/>
                </a:ext>
              </a:extLst>
            </p:cNvPr>
            <p:cNvSpPr/>
            <p:nvPr/>
          </p:nvSpPr>
          <p:spPr>
            <a:xfrm>
              <a:off x="7534519" y="1357837"/>
              <a:ext cx="4251314" cy="270611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800" dirty="0"/>
            </a:p>
          </p:txBody>
        </p:sp>
        <p:sp>
          <p:nvSpPr>
            <p:cNvPr id="4" name="TextBox 3">
              <a:extLst>
                <a:ext uri="{FF2B5EF4-FFF2-40B4-BE49-F238E27FC236}">
                  <a16:creationId xmlns:a16="http://schemas.microsoft.com/office/drawing/2014/main" id="{2F3B7940-D827-144C-D1ED-B219509BA771}"/>
                </a:ext>
              </a:extLst>
            </p:cNvPr>
            <p:cNvSpPr txBox="1"/>
            <p:nvPr/>
          </p:nvSpPr>
          <p:spPr>
            <a:xfrm>
              <a:off x="8294723" y="538758"/>
              <a:ext cx="2730906" cy="1750437"/>
            </a:xfrm>
            <a:prstGeom prst="rect">
              <a:avLst/>
            </a:prstGeom>
            <a:noFill/>
          </p:spPr>
          <p:txBody>
            <a:bodyPr wrap="square" rtlCol="0">
              <a:spAutoFit/>
            </a:bodyPr>
            <a:lstStyle/>
            <a:p>
              <a:r>
                <a:rPr kumimoji="0" lang="en-IN" sz="7200" b="1" i="0" u="none" strike="noStrike" kern="0" cap="none" spc="0" normalizeH="0" baseline="0" noProof="0" dirty="0">
                  <a:ln>
                    <a:noFill/>
                  </a:ln>
                  <a:solidFill>
                    <a:srgbClr val="000000"/>
                  </a:solidFill>
                  <a:effectLst/>
                  <a:uLnTx/>
                  <a:uFillTx/>
                  <a:latin typeface="High Tower Text" panose="02040502050506030303" pitchFamily="18" charset="0"/>
                  <a:ea typeface="Calibri"/>
                  <a:cs typeface="Calibri" panose="020F0502020204030204" pitchFamily="34" charset="0"/>
                  <a:sym typeface="Calibri"/>
                </a:rPr>
                <a:t>Agenda</a:t>
              </a:r>
              <a:endParaRPr lang="en-IN" sz="8000" b="1" dirty="0">
                <a:latin typeface="High Tower Text" panose="02040502050506030303" pitchFamily="18" charset="0"/>
              </a:endParaRPr>
            </a:p>
          </p:txBody>
        </p:sp>
        <p:sp>
          <p:nvSpPr>
            <p:cNvPr id="5" name="TextBox 4">
              <a:extLst>
                <a:ext uri="{FF2B5EF4-FFF2-40B4-BE49-F238E27FC236}">
                  <a16:creationId xmlns:a16="http://schemas.microsoft.com/office/drawing/2014/main" id="{98649C3A-5854-FC1A-2EE0-25A5A6A533C7}"/>
                </a:ext>
              </a:extLst>
            </p:cNvPr>
            <p:cNvSpPr txBox="1"/>
            <p:nvPr/>
          </p:nvSpPr>
          <p:spPr>
            <a:xfrm>
              <a:off x="6719035" y="1579750"/>
              <a:ext cx="5671421" cy="303409"/>
            </a:xfrm>
            <a:prstGeom prst="rect">
              <a:avLst/>
            </a:prstGeom>
            <a:noFill/>
          </p:spPr>
          <p:txBody>
            <a:bodyPr wrap="square" rtlCol="0">
              <a:spAutoFit/>
            </a:bodyPr>
            <a:lstStyle/>
            <a:p>
              <a:endParaRPr lang="en-IN" sz="2000" dirty="0">
                <a:latin typeface="Comic Sans MS" panose="030F0702030302020204" pitchFamily="66" charset="0"/>
              </a:endParaRPr>
            </a:p>
          </p:txBody>
        </p:sp>
        <p:sp>
          <p:nvSpPr>
            <p:cNvPr id="6" name="TextBox 5">
              <a:extLst>
                <a:ext uri="{FF2B5EF4-FFF2-40B4-BE49-F238E27FC236}">
                  <a16:creationId xmlns:a16="http://schemas.microsoft.com/office/drawing/2014/main" id="{E7DA659E-C26A-3718-41DE-FF509B0E1802}"/>
                </a:ext>
              </a:extLst>
            </p:cNvPr>
            <p:cNvSpPr txBox="1"/>
            <p:nvPr/>
          </p:nvSpPr>
          <p:spPr>
            <a:xfrm>
              <a:off x="7316802" y="1499143"/>
              <a:ext cx="5463078" cy="3804283"/>
            </a:xfrm>
            <a:prstGeom prst="rect">
              <a:avLst/>
            </a:prstGeom>
            <a:noFill/>
          </p:spPr>
          <p:txBody>
            <a:bodyPr wrap="square" rtlCol="0">
              <a:spAutoFit/>
            </a:bodyPr>
            <a:lstStyle/>
            <a:p>
              <a:pPr marL="457200" indent="-457200">
                <a:buFont typeface="Wingdings" panose="05000000000000000000" pitchFamily="2" charset="2"/>
                <a:buChar char="q"/>
              </a:pPr>
              <a:r>
                <a:rPr kumimoji="0" lang="en-IN" sz="4000" b="1" i="0" u="none" strike="noStrike" kern="0" cap="none" spc="0" normalizeH="0" baseline="0" noProof="0" dirty="0">
                  <a:ln>
                    <a:noFill/>
                  </a:ln>
                  <a:solidFill>
                    <a:srgbClr val="000000"/>
                  </a:solidFill>
                  <a:effectLst/>
                  <a:uLnTx/>
                  <a:uFillTx/>
                  <a:latin typeface="High Tower Text" panose="02040502050506030303" pitchFamily="18" charset="0"/>
                  <a:ea typeface="Calibri"/>
                  <a:cs typeface="Calibri" panose="020F0502020204030204" pitchFamily="34" charset="0"/>
                  <a:sym typeface="Calibri"/>
                </a:rPr>
                <a:t> Introduction</a:t>
              </a:r>
            </a:p>
            <a:p>
              <a:pPr marL="457200" indent="-457200">
                <a:buFont typeface="Wingdings" panose="05000000000000000000" pitchFamily="2" charset="2"/>
                <a:buChar char="q"/>
              </a:pPr>
              <a:r>
                <a:rPr lang="en-IN" sz="4000" b="1" kern="0" dirty="0">
                  <a:solidFill>
                    <a:srgbClr val="000000"/>
                  </a:solidFill>
                  <a:latin typeface="High Tower Text" panose="02040502050506030303" pitchFamily="18" charset="0"/>
                  <a:ea typeface="Calibri"/>
                  <a:cs typeface="Calibri" panose="020F0502020204030204" pitchFamily="34" charset="0"/>
                  <a:sym typeface="Calibri"/>
                </a:rPr>
                <a:t> KPIs</a:t>
              </a:r>
              <a:r>
                <a:rPr lang="en-IN" sz="3600" b="1" kern="0" dirty="0">
                  <a:solidFill>
                    <a:srgbClr val="000000"/>
                  </a:solidFill>
                  <a:latin typeface="High Tower Text" panose="02040502050506030303" pitchFamily="18" charset="0"/>
                  <a:ea typeface="Calibri"/>
                  <a:cs typeface="Calibri" panose="020F0502020204030204" pitchFamily="34" charset="0"/>
                  <a:sym typeface="Calibri"/>
                </a:rPr>
                <a:t>(Key Performance Indicators)</a:t>
              </a:r>
              <a:endParaRPr lang="en-IN" sz="4000" b="1" kern="0" dirty="0">
                <a:solidFill>
                  <a:srgbClr val="000000"/>
                </a:solidFill>
                <a:latin typeface="High Tower Text" panose="02040502050506030303" pitchFamily="18" charset="0"/>
                <a:ea typeface="Calibri"/>
                <a:cs typeface="Calibri" panose="020F0502020204030204" pitchFamily="34" charset="0"/>
                <a:sym typeface="Calibri"/>
              </a:endParaRPr>
            </a:p>
            <a:p>
              <a:pPr marL="457200" indent="-457200">
                <a:buFont typeface="Wingdings" panose="05000000000000000000" pitchFamily="2" charset="2"/>
                <a:buChar char="q"/>
              </a:pPr>
              <a:r>
                <a:rPr lang="en-IN" sz="4000" b="1" kern="0" dirty="0">
                  <a:solidFill>
                    <a:srgbClr val="000000"/>
                  </a:solidFill>
                  <a:latin typeface="High Tower Text" panose="02040502050506030303" pitchFamily="18" charset="0"/>
                  <a:ea typeface="Calibri"/>
                  <a:cs typeface="Calibri" panose="020F0502020204030204" pitchFamily="34" charset="0"/>
                  <a:sym typeface="Calibri"/>
                </a:rPr>
                <a:t> Visualization Dashboard Overview</a:t>
              </a:r>
            </a:p>
            <a:p>
              <a:pPr marL="457200" indent="-457200">
                <a:buFont typeface="Wingdings" panose="05000000000000000000" pitchFamily="2" charset="2"/>
                <a:buChar char="q"/>
              </a:pPr>
              <a:r>
                <a:rPr lang="en-IN" sz="4000" b="1" kern="0" dirty="0">
                  <a:solidFill>
                    <a:srgbClr val="000000"/>
                  </a:solidFill>
                  <a:latin typeface="High Tower Text" panose="02040502050506030303" pitchFamily="18" charset="0"/>
                  <a:ea typeface="Calibri"/>
                  <a:cs typeface="Calibri" panose="020F0502020204030204" pitchFamily="34" charset="0"/>
                  <a:sym typeface="Calibri"/>
                </a:rPr>
                <a:t> SQL Queries with Output</a:t>
              </a:r>
            </a:p>
            <a:p>
              <a:pPr marL="457200" indent="-457200">
                <a:buFont typeface="Wingdings" panose="05000000000000000000" pitchFamily="2" charset="2"/>
                <a:buChar char="q"/>
              </a:pPr>
              <a:r>
                <a:rPr lang="en-IN" sz="4000" b="1" kern="0" dirty="0">
                  <a:solidFill>
                    <a:srgbClr val="000000"/>
                  </a:solidFill>
                  <a:latin typeface="High Tower Text" panose="02040502050506030303" pitchFamily="18" charset="0"/>
                  <a:ea typeface="Calibri"/>
                  <a:cs typeface="Calibri" panose="020F0502020204030204" pitchFamily="34" charset="0"/>
                  <a:sym typeface="Calibri"/>
                </a:rPr>
                <a:t> Challenges Faced</a:t>
              </a:r>
            </a:p>
            <a:p>
              <a:pPr marL="457200" indent="-457200">
                <a:buFont typeface="Wingdings" panose="05000000000000000000" pitchFamily="2" charset="2"/>
                <a:buChar char="q"/>
              </a:pPr>
              <a:r>
                <a:rPr lang="en-IN" sz="4000" b="1" kern="0" dirty="0">
                  <a:solidFill>
                    <a:srgbClr val="000000"/>
                  </a:solidFill>
                  <a:latin typeface="High Tower Text" panose="02040502050506030303" pitchFamily="18" charset="0"/>
                  <a:ea typeface="Calibri"/>
                  <a:cs typeface="Calibri" panose="020F0502020204030204" pitchFamily="34" charset="0"/>
                  <a:sym typeface="Calibri"/>
                </a:rPr>
                <a:t> Data-Driven Decision Making</a:t>
              </a:r>
            </a:p>
            <a:p>
              <a:pPr marL="457200" indent="-457200">
                <a:buFont typeface="Wingdings" panose="05000000000000000000" pitchFamily="2" charset="2"/>
                <a:buChar char="q"/>
              </a:pPr>
              <a:r>
                <a:rPr lang="en-IN" sz="4000" b="1" kern="0" dirty="0">
                  <a:solidFill>
                    <a:srgbClr val="000000"/>
                  </a:solidFill>
                  <a:latin typeface="High Tower Text" panose="02040502050506030303" pitchFamily="18" charset="0"/>
                  <a:ea typeface="Calibri"/>
                  <a:cs typeface="Calibri" panose="020F0502020204030204" pitchFamily="34" charset="0"/>
                  <a:sym typeface="Calibri"/>
                </a:rPr>
                <a:t>Solution and Suggestions</a:t>
              </a:r>
            </a:p>
            <a:p>
              <a:pPr marL="457200" indent="-457200">
                <a:buFont typeface="Wingdings" panose="05000000000000000000" pitchFamily="2" charset="2"/>
                <a:buChar char="q"/>
              </a:pPr>
              <a:r>
                <a:rPr lang="en-IN" sz="4000" b="1" kern="0" dirty="0">
                  <a:solidFill>
                    <a:srgbClr val="000000"/>
                  </a:solidFill>
                  <a:latin typeface="High Tower Text" panose="02040502050506030303" pitchFamily="18" charset="0"/>
                  <a:ea typeface="Calibri"/>
                  <a:cs typeface="Calibri" panose="020F0502020204030204" pitchFamily="34" charset="0"/>
                  <a:sym typeface="Calibri"/>
                </a:rPr>
                <a:t> Conclusion</a:t>
              </a:r>
            </a:p>
          </p:txBody>
        </p:sp>
      </p:grpSp>
      <p:sp>
        <p:nvSpPr>
          <p:cNvPr id="7" name="Rectangle: Rounded Corners 6">
            <a:extLst>
              <a:ext uri="{FF2B5EF4-FFF2-40B4-BE49-F238E27FC236}">
                <a16:creationId xmlns:a16="http://schemas.microsoft.com/office/drawing/2014/main" id="{DC59FE1D-B91C-2608-355A-0AD3ADB5EF0B}"/>
              </a:ext>
            </a:extLst>
          </p:cNvPr>
          <p:cNvSpPr/>
          <p:nvPr/>
        </p:nvSpPr>
        <p:spPr>
          <a:xfrm>
            <a:off x="-90076" y="0"/>
            <a:ext cx="9234076" cy="10287000"/>
          </a:xfrm>
          <a:prstGeom prst="roundRect">
            <a:avLst>
              <a:gd name="adj" fmla="val 6768"/>
            </a:avLst>
          </a:prstGeom>
          <a:blipFill dpi="0" rotWithShape="1">
            <a:blip r:embed="rId2">
              <a:alphaModFix amt="91000"/>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B9A1666A-AD5A-967D-20F6-4E5F81C7B10F}"/>
              </a:ext>
            </a:extLst>
          </p:cNvPr>
          <p:cNvSpPr txBox="1"/>
          <p:nvPr/>
        </p:nvSpPr>
        <p:spPr>
          <a:xfrm>
            <a:off x="15544800" y="9601069"/>
            <a:ext cx="2537460" cy="400110"/>
          </a:xfrm>
          <a:prstGeom prst="rect">
            <a:avLst/>
          </a:prstGeom>
          <a:noFill/>
        </p:spPr>
        <p:txBody>
          <a:bodyPr wrap="square" rtlCol="0">
            <a:spAutoFit/>
          </a:bodyPr>
          <a:lstStyle/>
          <a:p>
            <a:r>
              <a:rPr lang="en-US" sz="2000" b="1" dirty="0"/>
              <a:t>BANK LOAN ANALYSIS</a:t>
            </a:r>
            <a:endParaRPr lang="en-IN" sz="2000" b="1" dirty="0"/>
          </a:p>
        </p:txBody>
      </p:sp>
    </p:spTree>
    <p:extLst>
      <p:ext uri="{BB962C8B-B14F-4D97-AF65-F5344CB8AC3E}">
        <p14:creationId xmlns:p14="http://schemas.microsoft.com/office/powerpoint/2010/main" val="304300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1734800" y="1920197"/>
            <a:ext cx="6270790" cy="6446606"/>
          </a:xfrm>
          <a:custGeom>
            <a:avLst/>
            <a:gdLst/>
            <a:ahLst/>
            <a:cxnLst/>
            <a:rect l="l" t="t" r="r" b="b"/>
            <a:pathLst>
              <a:path w="6270790" h="6446606">
                <a:moveTo>
                  <a:pt x="0" y="0"/>
                </a:moveTo>
                <a:lnTo>
                  <a:pt x="6270790" y="0"/>
                </a:lnTo>
                <a:lnTo>
                  <a:pt x="6270790" y="6446606"/>
                </a:lnTo>
                <a:lnTo>
                  <a:pt x="0" y="6446606"/>
                </a:lnTo>
                <a:lnTo>
                  <a:pt x="0" y="0"/>
                </a:lnTo>
                <a:close/>
              </a:path>
            </a:pathLst>
          </a:custGeom>
          <a:blipFill dpi="0" rotWithShape="1">
            <a:blip r:embed="rId2">
              <a:alphaModFix amt="27000"/>
              <a:extLst>
                <a:ext uri="{96DAC541-7B7A-43D3-8B79-37D633B846F1}">
                  <asvg:svgBlip xmlns:asvg="http://schemas.microsoft.com/office/drawing/2016/SVG/main" r:embed="rId3"/>
                </a:ext>
              </a:extLst>
            </a:blip>
            <a:srcRect/>
            <a:stretch>
              <a:fillRect/>
            </a:stretch>
          </a:blipFill>
          <a:ln cap="sq">
            <a:noFill/>
            <a:prstDash val="solid"/>
            <a:miter/>
          </a:ln>
        </p:spPr>
      </p:sp>
      <p:sp>
        <p:nvSpPr>
          <p:cNvPr id="3" name="TextBox 3"/>
          <p:cNvSpPr txBox="1"/>
          <p:nvPr/>
        </p:nvSpPr>
        <p:spPr>
          <a:xfrm>
            <a:off x="1219200" y="571500"/>
            <a:ext cx="9829800" cy="2327753"/>
          </a:xfrm>
          <a:prstGeom prst="rect">
            <a:avLst/>
          </a:prstGeom>
        </p:spPr>
        <p:txBody>
          <a:bodyPr wrap="square" lIns="0" tIns="0" rIns="0" bIns="0" rtlCol="0" anchor="t">
            <a:spAutoFit/>
          </a:bodyPr>
          <a:lstStyle/>
          <a:p>
            <a:pPr marL="0" lvl="1" indent="0" algn="l">
              <a:lnSpc>
                <a:spcPts val="9037"/>
              </a:lnSpc>
            </a:pPr>
            <a:r>
              <a:rPr lang="en-US" sz="8800" b="1" spc="-461" dirty="0">
                <a:solidFill>
                  <a:srgbClr val="00694C"/>
                </a:solidFill>
                <a:latin typeface="Raleway Medium"/>
                <a:ea typeface="Raleway Medium"/>
                <a:cs typeface="Raleway Medium"/>
                <a:sym typeface="Raleway Medium"/>
              </a:rPr>
              <a:t>Introduction to </a:t>
            </a:r>
          </a:p>
          <a:p>
            <a:pPr marL="0" lvl="1" indent="0" algn="l">
              <a:lnSpc>
                <a:spcPts val="9037"/>
              </a:lnSpc>
            </a:pPr>
            <a:r>
              <a:rPr lang="en-US" sz="8800" b="1" spc="-461" dirty="0">
                <a:solidFill>
                  <a:srgbClr val="00694C"/>
                </a:solidFill>
                <a:latin typeface="Raleway Medium"/>
                <a:ea typeface="Raleway Medium"/>
                <a:cs typeface="Raleway Medium"/>
                <a:sym typeface="Raleway Medium"/>
              </a:rPr>
              <a:t>Bank loan analysis</a:t>
            </a:r>
          </a:p>
        </p:txBody>
      </p:sp>
      <p:sp>
        <p:nvSpPr>
          <p:cNvPr id="7" name="TextBox 6">
            <a:extLst>
              <a:ext uri="{FF2B5EF4-FFF2-40B4-BE49-F238E27FC236}">
                <a16:creationId xmlns:a16="http://schemas.microsoft.com/office/drawing/2014/main" id="{43840369-89BB-4F22-939E-ABCDBFD117DF}"/>
              </a:ext>
            </a:extLst>
          </p:cNvPr>
          <p:cNvSpPr txBox="1"/>
          <p:nvPr/>
        </p:nvSpPr>
        <p:spPr>
          <a:xfrm>
            <a:off x="1216362" y="3162300"/>
            <a:ext cx="17071638" cy="6555641"/>
          </a:xfrm>
          <a:prstGeom prst="rect">
            <a:avLst/>
          </a:prstGeom>
          <a:noFill/>
        </p:spPr>
        <p:txBody>
          <a:bodyPr wrap="square">
            <a:spAutoFit/>
          </a:bodyPr>
          <a:lstStyle/>
          <a:p>
            <a:r>
              <a:rPr lang="en-US" sz="3000" b="1" dirty="0">
                <a:latin typeface="Bahnschrift" panose="020B0502040204020203" pitchFamily="34" charset="0"/>
              </a:rPr>
              <a:t>Objective:</a:t>
            </a:r>
            <a:br>
              <a:rPr lang="en-US" sz="3000" dirty="0">
                <a:latin typeface="Bahnschrift" panose="020B0502040204020203" pitchFamily="34" charset="0"/>
              </a:rPr>
            </a:br>
            <a:r>
              <a:rPr lang="en-US" sz="3000" dirty="0">
                <a:latin typeface="Bahnschrift" panose="020B0502040204020203" pitchFamily="34" charset="0"/>
              </a:rPr>
              <a:t>To analyze bank loan data to uncover key trends, insights, and patterns in lending and repayments.</a:t>
            </a:r>
          </a:p>
          <a:p>
            <a:endParaRPr lang="en-US" sz="3000" dirty="0">
              <a:latin typeface="Bahnschrift" panose="020B0502040204020203" pitchFamily="34" charset="0"/>
            </a:endParaRPr>
          </a:p>
          <a:p>
            <a:pPr>
              <a:buFont typeface="Arial" panose="020B0604020202020204" pitchFamily="34" charset="0"/>
              <a:buChar char="•"/>
            </a:pPr>
            <a:r>
              <a:rPr lang="en-US" sz="3000" b="1" dirty="0">
                <a:latin typeface="Bahnschrift" panose="020B0502040204020203" pitchFamily="34" charset="0"/>
              </a:rPr>
              <a:t> Scope:</a:t>
            </a:r>
            <a:br>
              <a:rPr lang="en-US" sz="3000" dirty="0">
                <a:latin typeface="Bahnschrift" panose="020B0502040204020203" pitchFamily="34" charset="0"/>
              </a:rPr>
            </a:br>
            <a:r>
              <a:rPr lang="en-US" sz="3000" dirty="0">
                <a:latin typeface="Bahnschrift" panose="020B0502040204020203" pitchFamily="34" charset="0"/>
              </a:rPr>
              <a:t>This analysis covers various aspects of loan data, including year-wise loan amounts, payment verification status, risk assessment by grade, state-wise loan activity, and loan purposes.</a:t>
            </a:r>
          </a:p>
          <a:p>
            <a:pPr>
              <a:buFont typeface="Arial" panose="020B0604020202020204" pitchFamily="34" charset="0"/>
              <a:buChar char="•"/>
            </a:pPr>
            <a:endParaRPr lang="en-US" sz="3000" dirty="0">
              <a:latin typeface="Bahnschrift" panose="020B0502040204020203" pitchFamily="34" charset="0"/>
            </a:endParaRPr>
          </a:p>
          <a:p>
            <a:pPr>
              <a:buFont typeface="Arial" panose="020B0604020202020204" pitchFamily="34" charset="0"/>
              <a:buChar char="•"/>
            </a:pPr>
            <a:r>
              <a:rPr lang="en-US" sz="3000" b="1" dirty="0">
                <a:latin typeface="Bahnschrift" panose="020B0502040204020203" pitchFamily="34" charset="0"/>
              </a:rPr>
              <a:t> Purpose:</a:t>
            </a:r>
            <a:br>
              <a:rPr lang="en-US" sz="3000" dirty="0">
                <a:latin typeface="Bahnschrift" panose="020B0502040204020203" pitchFamily="34" charset="0"/>
              </a:rPr>
            </a:br>
            <a:r>
              <a:rPr lang="en-US" sz="3000" dirty="0">
                <a:latin typeface="Bahnschrift" panose="020B0502040204020203" pitchFamily="34" charset="0"/>
              </a:rPr>
              <a:t>To provide data-driven insights that can help improve lending strategies, reduce risk, and identify opportunities for increasing loan approvals and repayments.</a:t>
            </a:r>
          </a:p>
          <a:p>
            <a:pPr>
              <a:buFont typeface="Arial" panose="020B0604020202020204" pitchFamily="34" charset="0"/>
              <a:buChar char="•"/>
            </a:pPr>
            <a:endParaRPr lang="en-US" sz="3000" dirty="0">
              <a:latin typeface="Bahnschrift" panose="020B0502040204020203" pitchFamily="34" charset="0"/>
            </a:endParaRPr>
          </a:p>
          <a:p>
            <a:pPr>
              <a:buFont typeface="Arial" panose="020B0604020202020204" pitchFamily="34" charset="0"/>
              <a:buChar char="•"/>
            </a:pPr>
            <a:r>
              <a:rPr lang="en-US" sz="3000" b="1" dirty="0">
                <a:latin typeface="Bahnschrift" panose="020B0502040204020203" pitchFamily="34" charset="0"/>
              </a:rPr>
              <a:t> Data Source:</a:t>
            </a:r>
            <a:br>
              <a:rPr lang="en-US" sz="3000" dirty="0">
                <a:latin typeface="Bahnschrift" panose="020B0502040204020203" pitchFamily="34" charset="0"/>
              </a:rPr>
            </a:br>
            <a:r>
              <a:rPr lang="en-US" sz="3000" dirty="0">
                <a:latin typeface="Bahnschrift" panose="020B0502040204020203" pitchFamily="34" charset="0"/>
              </a:rPr>
              <a:t>The data used in this analysis is obtained from Finance_1 and Finance_2 Datasets with over 39k+ records.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290">
                                          <p:stCondLst>
                                            <p:cond delay="0"/>
                                          </p:stCondLst>
                                        </p:cTn>
                                        <p:tgtEl>
                                          <p:spTgt spid="2"/>
                                        </p:tgtEl>
                                      </p:cBhvr>
                                    </p:animEffect>
                                    <p:anim calcmode="lin" valueType="num">
                                      <p:cBhvr>
                                        <p:cTn id="8" dur="911"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2"/>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2"/>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2"/>
                                        </p:tgtEl>
                                        <p:attrNameLst>
                                          <p:attrName>ppt_y</p:attrName>
                                        </p:attrNameLst>
                                      </p:cBhvr>
                                      <p:tavLst>
                                        <p:tav tm="0" fmla="#ppt_y-sin(pi*$)/81">
                                          <p:val>
                                            <p:fltVal val="0"/>
                                          </p:val>
                                        </p:tav>
                                        <p:tav tm="100000">
                                          <p:val>
                                            <p:fltVal val="1"/>
                                          </p:val>
                                        </p:tav>
                                      </p:tavLst>
                                    </p:anim>
                                    <p:animScale>
                                      <p:cBhvr>
                                        <p:cTn id="13" dur="13">
                                          <p:stCondLst>
                                            <p:cond delay="325"/>
                                          </p:stCondLst>
                                        </p:cTn>
                                        <p:tgtEl>
                                          <p:spTgt spid="2"/>
                                        </p:tgtEl>
                                      </p:cBhvr>
                                      <p:to x="100000" y="60000"/>
                                    </p:animScale>
                                    <p:animScale>
                                      <p:cBhvr>
                                        <p:cTn id="14" dur="83" decel="50000">
                                          <p:stCondLst>
                                            <p:cond delay="338"/>
                                          </p:stCondLst>
                                        </p:cTn>
                                        <p:tgtEl>
                                          <p:spTgt spid="2"/>
                                        </p:tgtEl>
                                      </p:cBhvr>
                                      <p:to x="100000" y="100000"/>
                                    </p:animScale>
                                    <p:animScale>
                                      <p:cBhvr>
                                        <p:cTn id="15" dur="13">
                                          <p:stCondLst>
                                            <p:cond delay="656"/>
                                          </p:stCondLst>
                                        </p:cTn>
                                        <p:tgtEl>
                                          <p:spTgt spid="2"/>
                                        </p:tgtEl>
                                      </p:cBhvr>
                                      <p:to x="100000" y="80000"/>
                                    </p:animScale>
                                    <p:animScale>
                                      <p:cBhvr>
                                        <p:cTn id="16" dur="83" decel="50000">
                                          <p:stCondLst>
                                            <p:cond delay="669"/>
                                          </p:stCondLst>
                                        </p:cTn>
                                        <p:tgtEl>
                                          <p:spTgt spid="2"/>
                                        </p:tgtEl>
                                      </p:cBhvr>
                                      <p:to x="100000" y="100000"/>
                                    </p:animScale>
                                    <p:animScale>
                                      <p:cBhvr>
                                        <p:cTn id="17" dur="13">
                                          <p:stCondLst>
                                            <p:cond delay="821"/>
                                          </p:stCondLst>
                                        </p:cTn>
                                        <p:tgtEl>
                                          <p:spTgt spid="2"/>
                                        </p:tgtEl>
                                      </p:cBhvr>
                                      <p:to x="100000" y="90000"/>
                                    </p:animScale>
                                    <p:animScale>
                                      <p:cBhvr>
                                        <p:cTn id="18" dur="83" decel="50000">
                                          <p:stCondLst>
                                            <p:cond delay="834"/>
                                          </p:stCondLst>
                                        </p:cTn>
                                        <p:tgtEl>
                                          <p:spTgt spid="2"/>
                                        </p:tgtEl>
                                      </p:cBhvr>
                                      <p:to x="100000" y="100000"/>
                                    </p:animScale>
                                    <p:animScale>
                                      <p:cBhvr>
                                        <p:cTn id="19" dur="13">
                                          <p:stCondLst>
                                            <p:cond delay="904"/>
                                          </p:stCondLst>
                                        </p:cTn>
                                        <p:tgtEl>
                                          <p:spTgt spid="2"/>
                                        </p:tgtEl>
                                      </p:cBhvr>
                                      <p:to x="100000" y="95000"/>
                                    </p:animScale>
                                    <p:animScale>
                                      <p:cBhvr>
                                        <p:cTn id="20" dur="83" decel="50000">
                                          <p:stCondLst>
                                            <p:cond delay="917"/>
                                          </p:stCondLst>
                                        </p:cTn>
                                        <p:tgtEl>
                                          <p:spTgt spid="2"/>
                                        </p:tgtEl>
                                      </p:cBhvr>
                                      <p:to x="100000" y="100000"/>
                                    </p:animScale>
                                  </p:childTnLst>
                                </p:cTn>
                              </p:par>
                              <p:par>
                                <p:cTn id="21" presetID="47"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1000" fill="hold"/>
                                        <p:tgtEl>
                                          <p:spTgt spid="3"/>
                                        </p:tgtEl>
                                        <p:attrNameLst>
                                          <p:attrName>ppt_y</p:attrName>
                                        </p:attrNameLst>
                                      </p:cBhvr>
                                      <p:tavLst>
                                        <p:tav tm="0">
                                          <p:val>
                                            <p:strVal val="#ppt_y-.1"/>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1000" fill="hold"/>
                                        <p:tgtEl>
                                          <p:spTgt spid="7"/>
                                        </p:tgtEl>
                                        <p:attrNameLst>
                                          <p:attrName>ppt_x</p:attrName>
                                        </p:attrNameLst>
                                      </p:cBhvr>
                                      <p:tavLst>
                                        <p:tav tm="0">
                                          <p:val>
                                            <p:strVal val="#ppt_x"/>
                                          </p:val>
                                        </p:tav>
                                        <p:tav tm="100000">
                                          <p:val>
                                            <p:strVal val="#ppt_x"/>
                                          </p:val>
                                        </p:tav>
                                      </p:tavLst>
                                    </p:anim>
                                    <p:anim calcmode="lin" valueType="num">
                                      <p:cBhvr additive="base">
                                        <p:cTn id="29"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TextBox 2"/>
          <p:cNvSpPr txBox="1"/>
          <p:nvPr/>
        </p:nvSpPr>
        <p:spPr>
          <a:xfrm>
            <a:off x="1219200" y="1219200"/>
            <a:ext cx="7924800" cy="3535343"/>
          </a:xfrm>
          <a:prstGeom prst="rect">
            <a:avLst/>
          </a:prstGeom>
        </p:spPr>
        <p:txBody>
          <a:bodyPr lIns="0" tIns="0" rIns="0" bIns="0" rtlCol="0" anchor="t">
            <a:spAutoFit/>
          </a:bodyPr>
          <a:lstStyle/>
          <a:p>
            <a:pPr marL="0" lvl="1" indent="0" algn="l">
              <a:lnSpc>
                <a:spcPts val="9037"/>
              </a:lnSpc>
            </a:pPr>
            <a:r>
              <a:rPr lang="en-US" sz="10041" b="1" spc="-461" dirty="0">
                <a:solidFill>
                  <a:srgbClr val="00694C"/>
                </a:solidFill>
                <a:latin typeface="Raleway Medium"/>
                <a:ea typeface="Raleway Medium"/>
                <a:cs typeface="Raleway Medium"/>
                <a:sym typeface="Raleway Medium"/>
              </a:rPr>
              <a:t>Key Performance Indicators</a:t>
            </a:r>
          </a:p>
        </p:txBody>
      </p:sp>
      <p:pic>
        <p:nvPicPr>
          <p:cNvPr id="3" name="Picture 3"/>
          <p:cNvPicPr>
            <a:picLocks noChangeAspect="1"/>
          </p:cNvPicPr>
          <p:nvPr/>
        </p:nvPicPr>
        <p:blipFill>
          <a:blip r:embed="rId2"/>
          <a:stretch>
            <a:fillRect/>
          </a:stretch>
        </p:blipFill>
        <p:spPr>
          <a:xfrm rot="16200000">
            <a:off x="10448308" y="1571010"/>
            <a:ext cx="11887202" cy="6840182"/>
          </a:xfrm>
          <a:prstGeom prst="rect">
            <a:avLst/>
          </a:prstGeom>
        </p:spPr>
      </p:pic>
      <p:sp>
        <p:nvSpPr>
          <p:cNvPr id="4" name="TextBox 4"/>
          <p:cNvSpPr txBox="1"/>
          <p:nvPr/>
        </p:nvSpPr>
        <p:spPr>
          <a:xfrm>
            <a:off x="3581400" y="4980558"/>
            <a:ext cx="17384278" cy="4092274"/>
          </a:xfrm>
          <a:prstGeom prst="rect">
            <a:avLst/>
          </a:prstGeom>
        </p:spPr>
        <p:txBody>
          <a:bodyPr lIns="0" tIns="0" rIns="0" bIns="0" rtlCol="0" anchor="t">
            <a:spAutoFit/>
          </a:bodyPr>
          <a:lstStyle/>
          <a:p>
            <a:pPr algn="l">
              <a:lnSpc>
                <a:spcPts val="4619"/>
              </a:lnSpc>
            </a:pPr>
            <a:r>
              <a:rPr lang="en-US" sz="3600" b="1" dirty="0">
                <a:latin typeface="Lucida Sans" panose="020B0602030504020204" pitchFamily="34" charset="0"/>
                <a:ea typeface="Raleway Bold"/>
                <a:cs typeface="Raleway Bold"/>
                <a:sym typeface="Raleway Bold"/>
              </a:rPr>
              <a:t>1. Year wise loan amount Stats.</a:t>
            </a:r>
          </a:p>
          <a:p>
            <a:pPr algn="l">
              <a:lnSpc>
                <a:spcPts val="4619"/>
              </a:lnSpc>
            </a:pPr>
            <a:r>
              <a:rPr lang="en-US" sz="3600" b="1" dirty="0">
                <a:latin typeface="Lucida Sans" panose="020B0602030504020204" pitchFamily="34" charset="0"/>
                <a:ea typeface="Raleway Bold"/>
                <a:cs typeface="Raleway Bold"/>
                <a:sym typeface="Raleway Bold"/>
              </a:rPr>
              <a:t>2. Grade and sub grade wise revolving balance.</a:t>
            </a:r>
          </a:p>
          <a:p>
            <a:pPr algn="l">
              <a:lnSpc>
                <a:spcPts val="4619"/>
              </a:lnSpc>
            </a:pPr>
            <a:r>
              <a:rPr lang="en-US" sz="3600" b="1" dirty="0">
                <a:latin typeface="Lucida Sans" panose="020B0602030504020204" pitchFamily="34" charset="0"/>
                <a:ea typeface="Raleway Bold"/>
                <a:cs typeface="Raleway Bold"/>
                <a:sym typeface="Raleway Bold"/>
              </a:rPr>
              <a:t>3. Total Payment for Verified Status Vs </a:t>
            </a:r>
          </a:p>
          <a:p>
            <a:pPr algn="l">
              <a:lnSpc>
                <a:spcPts val="4619"/>
              </a:lnSpc>
            </a:pPr>
            <a:r>
              <a:rPr lang="en-US" sz="3600" b="1" dirty="0">
                <a:latin typeface="Lucida Sans" panose="020B0602030504020204" pitchFamily="34" charset="0"/>
                <a:ea typeface="Raleway Bold"/>
                <a:cs typeface="Raleway Bold"/>
                <a:sym typeface="Raleway Bold"/>
              </a:rPr>
              <a:t>		Total Payment for Non Verified Status.</a:t>
            </a:r>
          </a:p>
          <a:p>
            <a:pPr algn="l">
              <a:lnSpc>
                <a:spcPts val="4619"/>
              </a:lnSpc>
            </a:pPr>
            <a:r>
              <a:rPr lang="en-US" sz="3600" b="1" dirty="0">
                <a:latin typeface="Lucida Sans" panose="020B0602030504020204" pitchFamily="34" charset="0"/>
                <a:ea typeface="Raleway Bold"/>
                <a:cs typeface="Raleway Bold"/>
                <a:sym typeface="Raleway Bold"/>
              </a:rPr>
              <a:t>4. State wise and month wise loan status.</a:t>
            </a:r>
          </a:p>
          <a:p>
            <a:pPr algn="l">
              <a:lnSpc>
                <a:spcPts val="4619"/>
              </a:lnSpc>
            </a:pPr>
            <a:r>
              <a:rPr lang="en-US" sz="3600" b="1" dirty="0">
                <a:latin typeface="Lucida Sans" panose="020B0602030504020204" pitchFamily="34" charset="0"/>
                <a:ea typeface="Raleway Bold"/>
                <a:cs typeface="Raleway Bold"/>
                <a:sym typeface="Raleway Bold"/>
              </a:rPr>
              <a:t>5. Home ownership Vs last payment date stats.</a:t>
            </a:r>
          </a:p>
          <a:p>
            <a:pPr algn="l">
              <a:lnSpc>
                <a:spcPts val="4619"/>
              </a:lnSpc>
              <a:spcBef>
                <a:spcPct val="0"/>
              </a:spcBef>
            </a:pPr>
            <a:endParaRPr lang="en-US" sz="3600" b="1" dirty="0">
              <a:latin typeface="Lucida Sans" panose="020B0602030504020204" pitchFamily="34" charset="0"/>
              <a:ea typeface="Raleway Bold"/>
              <a:cs typeface="Raleway Bold"/>
              <a:sym typeface="Raleway Bold"/>
            </a:endParaRPr>
          </a:p>
        </p:txBody>
      </p:sp>
      <p:pic>
        <p:nvPicPr>
          <p:cNvPr id="5" name="Picture 3">
            <a:extLst>
              <a:ext uri="{FF2B5EF4-FFF2-40B4-BE49-F238E27FC236}">
                <a16:creationId xmlns:a16="http://schemas.microsoft.com/office/drawing/2014/main" id="{60277438-71CB-1E20-320F-8E86D14041C8}"/>
              </a:ext>
            </a:extLst>
          </p:cNvPr>
          <p:cNvPicPr>
            <a:picLocks noChangeAspect="1"/>
          </p:cNvPicPr>
          <p:nvPr/>
        </p:nvPicPr>
        <p:blipFill>
          <a:blip r:embed="rId2"/>
          <a:stretch>
            <a:fillRect/>
          </a:stretch>
        </p:blipFill>
        <p:spPr>
          <a:xfrm flipH="1">
            <a:off x="-265873" y="7579962"/>
            <a:ext cx="3887530" cy="29756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1000"/>
                                        <p:tgtEl>
                                          <p:spTgt spid="3"/>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1000" fill="hold"/>
                                        <p:tgtEl>
                                          <p:spTgt spid="2"/>
                                        </p:tgtEl>
                                        <p:attrNameLst>
                                          <p:attrName>ppt_x</p:attrName>
                                        </p:attrNameLst>
                                      </p:cBhvr>
                                      <p:tavLst>
                                        <p:tav tm="0">
                                          <p:val>
                                            <p:strVal val="0-#ppt_w/2"/>
                                          </p:val>
                                        </p:tav>
                                        <p:tav tm="100000">
                                          <p:val>
                                            <p:strVal val="#ppt_x"/>
                                          </p:val>
                                        </p:tav>
                                      </p:tavLst>
                                    </p:anim>
                                    <p:anim calcmode="lin" valueType="num">
                                      <p:cBhvr additive="base">
                                        <p:cTn id="11" dur="1000" fill="hold"/>
                                        <p:tgtEl>
                                          <p:spTgt spid="2"/>
                                        </p:tgtEl>
                                        <p:attrNameLst>
                                          <p:attrName>ppt_y</p:attrName>
                                        </p:attrNameLst>
                                      </p:cBhvr>
                                      <p:tavLst>
                                        <p:tav tm="0">
                                          <p:val>
                                            <p:strVal val="#ppt_y"/>
                                          </p:val>
                                        </p:tav>
                                        <p:tav tm="100000">
                                          <p:val>
                                            <p:strVal val="#ppt_y"/>
                                          </p:val>
                                        </p:tav>
                                      </p:tavLst>
                                    </p:anim>
                                  </p:childTnLst>
                                </p:cTn>
                              </p:par>
                              <p:par>
                                <p:cTn id="12" presetID="2" presetClass="entr" presetSubtype="4" decel="10000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1000" fill="hold"/>
                                        <p:tgtEl>
                                          <p:spTgt spid="4"/>
                                        </p:tgtEl>
                                        <p:attrNameLst>
                                          <p:attrName>ppt_x</p:attrName>
                                        </p:attrNameLst>
                                      </p:cBhvr>
                                      <p:tavLst>
                                        <p:tav tm="0">
                                          <p:val>
                                            <p:strVal val="#ppt_x"/>
                                          </p:val>
                                        </p:tav>
                                        <p:tav tm="100000">
                                          <p:val>
                                            <p:strVal val="#ppt_x"/>
                                          </p:val>
                                        </p:tav>
                                      </p:tavLst>
                                    </p:anim>
                                    <p:anim calcmode="lin" valueType="num">
                                      <p:cBhvr additive="base">
                                        <p:cTn id="15" dur="1000" fill="hold"/>
                                        <p:tgtEl>
                                          <p:spTgt spid="4"/>
                                        </p:tgtEl>
                                        <p:attrNameLst>
                                          <p:attrName>ppt_y</p:attrName>
                                        </p:attrNameLst>
                                      </p:cBhvr>
                                      <p:tavLst>
                                        <p:tav tm="0">
                                          <p:val>
                                            <p:strVal val="1+#ppt_h/2"/>
                                          </p:val>
                                        </p:tav>
                                        <p:tav tm="100000">
                                          <p:val>
                                            <p:strVal val="#ppt_y"/>
                                          </p:val>
                                        </p:tav>
                                      </p:tavLst>
                                    </p:anim>
                                  </p:childTnLst>
                                </p:cTn>
                              </p:par>
                              <p:par>
                                <p:cTn id="16" presetID="22" presetClass="entr" presetSubtype="4"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4" name="TextBox 4"/>
          <p:cNvSpPr txBox="1"/>
          <p:nvPr/>
        </p:nvSpPr>
        <p:spPr>
          <a:xfrm>
            <a:off x="4646782" y="342900"/>
            <a:ext cx="9779565" cy="705065"/>
          </a:xfrm>
          <a:prstGeom prst="rect">
            <a:avLst/>
          </a:prstGeom>
          <a:noFill/>
        </p:spPr>
        <p:txBody>
          <a:bodyPr lIns="0" tIns="0" rIns="0" bIns="0" rtlCol="0" anchor="t">
            <a:spAutoFit/>
          </a:bodyPr>
          <a:lstStyle/>
          <a:p>
            <a:pPr marL="0" lvl="1" indent="0" algn="ctr">
              <a:lnSpc>
                <a:spcPts val="5797"/>
              </a:lnSpc>
            </a:pPr>
            <a:r>
              <a:rPr lang="en-US" sz="4800" b="1" spc="-296" dirty="0">
                <a:solidFill>
                  <a:srgbClr val="00694C"/>
                </a:solidFill>
                <a:latin typeface="Raleway Medium"/>
                <a:ea typeface="Raleway Medium"/>
                <a:cs typeface="Raleway Medium"/>
                <a:sym typeface="Raleway Medium"/>
              </a:rPr>
              <a:t>KPI I – Year wise Loan Amount Status</a:t>
            </a:r>
          </a:p>
        </p:txBody>
      </p:sp>
      <p:pic>
        <p:nvPicPr>
          <p:cNvPr id="3" name="Picture 2">
            <a:extLst>
              <a:ext uri="{FF2B5EF4-FFF2-40B4-BE49-F238E27FC236}">
                <a16:creationId xmlns:a16="http://schemas.microsoft.com/office/drawing/2014/main" id="{5D617846-0E96-07B0-4456-DD977F8BD8D1}"/>
              </a:ext>
            </a:extLst>
          </p:cNvPr>
          <p:cNvPicPr>
            <a:picLocks noChangeAspect="1"/>
          </p:cNvPicPr>
          <p:nvPr/>
        </p:nvPicPr>
        <p:blipFill>
          <a:blip r:embed="rId2"/>
          <a:stretch>
            <a:fillRect/>
          </a:stretch>
        </p:blipFill>
        <p:spPr>
          <a:xfrm>
            <a:off x="4646783" y="1675544"/>
            <a:ext cx="9779565" cy="5679026"/>
          </a:xfrm>
          <a:prstGeom prst="rect">
            <a:avLst/>
          </a:prstGeom>
          <a:effectLst>
            <a:glow rad="241300">
              <a:srgbClr val="00694C">
                <a:alpha val="40000"/>
              </a:srgbClr>
            </a:glow>
            <a:reflection blurRad="6350" stA="50000" endA="275" endPos="40000" dist="101600" dir="5400000" sy="-100000" algn="bl" rotWithShape="0"/>
          </a:effectLst>
        </p:spPr>
      </p:pic>
      <p:sp>
        <p:nvSpPr>
          <p:cNvPr id="5" name="TextBox 5"/>
          <p:cNvSpPr txBox="1"/>
          <p:nvPr/>
        </p:nvSpPr>
        <p:spPr>
          <a:xfrm>
            <a:off x="990600" y="7961235"/>
            <a:ext cx="17297400" cy="2011448"/>
          </a:xfrm>
          <a:prstGeom prst="rect">
            <a:avLst/>
          </a:prstGeom>
          <a:noFill/>
        </p:spPr>
        <p:txBody>
          <a:bodyPr wrap="square" lIns="0" tIns="0" rIns="0" bIns="0" rtlCol="0" anchor="t">
            <a:spAutoFit/>
          </a:bodyPr>
          <a:lstStyle/>
          <a:p>
            <a:pPr>
              <a:lnSpc>
                <a:spcPts val="3080"/>
              </a:lnSpc>
              <a:spcBef>
                <a:spcPct val="0"/>
              </a:spcBef>
            </a:pPr>
            <a:r>
              <a:rPr lang="en-IN" sz="3200" b="1" dirty="0">
                <a:effectLst/>
                <a:latin typeface="Lucida Sans" panose="020B0602030504020204" pitchFamily="34" charset="0"/>
                <a:ea typeface="Calibri" panose="020F0502020204030204" pitchFamily="34" charset="0"/>
              </a:rPr>
              <a:t>The data shows a significant increase in loan amounts over the years. From a lowest $2.22 million in 2007, the loan amounts has increased to $260.50 million by 2011. This upward trend suggests growing lending activity and increased borrowing, likely due to economic factors and expanded lending criteria during this period."</a:t>
            </a:r>
            <a:endParaRPr lang="en-US" sz="2800" b="1" dirty="0">
              <a:solidFill>
                <a:srgbClr val="00694C"/>
              </a:solidFill>
              <a:latin typeface="Lucida Sans" panose="020B0602030504020204" pitchFamily="34" charset="0"/>
              <a:ea typeface="Raleway Semi-Bold"/>
              <a:cs typeface="Raleway Semi-Bold"/>
              <a:sym typeface="Raleway Semi-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ppt_x"/>
                                          </p:val>
                                        </p:tav>
                                        <p:tav tm="100000">
                                          <p:val>
                                            <p:strVal val="#ppt_x"/>
                                          </p:val>
                                        </p:tav>
                                      </p:tavLst>
                                    </p:anim>
                                    <p:anim calcmode="lin" valueType="num">
                                      <p:cBhvr additive="base">
                                        <p:cTn id="12" dur="10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000" fill="hold"/>
                                        <p:tgtEl>
                                          <p:spTgt spid="3"/>
                                        </p:tgtEl>
                                        <p:attrNameLst>
                                          <p:attrName>ppt_x</p:attrName>
                                        </p:attrNameLst>
                                      </p:cBhvr>
                                      <p:tavLst>
                                        <p:tav tm="0">
                                          <p:val>
                                            <p:strVal val="#ppt_x"/>
                                          </p:val>
                                        </p:tav>
                                        <p:tav tm="100000">
                                          <p:val>
                                            <p:strVal val="#ppt_x"/>
                                          </p:val>
                                        </p:tav>
                                      </p:tavLst>
                                    </p:anim>
                                    <p:anim calcmode="lin" valueType="num">
                                      <p:cBhvr additive="base">
                                        <p:cTn id="16"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4" name="TextBox 4"/>
          <p:cNvSpPr txBox="1"/>
          <p:nvPr/>
        </p:nvSpPr>
        <p:spPr>
          <a:xfrm>
            <a:off x="2895600" y="266700"/>
            <a:ext cx="13347983" cy="705065"/>
          </a:xfrm>
          <a:prstGeom prst="rect">
            <a:avLst/>
          </a:prstGeom>
          <a:noFill/>
        </p:spPr>
        <p:txBody>
          <a:bodyPr wrap="square" lIns="0" tIns="0" rIns="0" bIns="0" rtlCol="0" anchor="t">
            <a:spAutoFit/>
          </a:bodyPr>
          <a:lstStyle/>
          <a:p>
            <a:pPr marL="0" lvl="1" indent="0" algn="ctr">
              <a:lnSpc>
                <a:spcPts val="5797"/>
              </a:lnSpc>
            </a:pPr>
            <a:r>
              <a:rPr lang="en-US" sz="4800" b="1" spc="-296" dirty="0">
                <a:solidFill>
                  <a:srgbClr val="00694C"/>
                </a:solidFill>
                <a:latin typeface="Raleway Medium"/>
                <a:ea typeface="Raleway Medium"/>
                <a:cs typeface="Raleway Medium"/>
                <a:sym typeface="Raleway Medium"/>
              </a:rPr>
              <a:t>KPI II – Grade and Subgrade wise Revolving Balance </a:t>
            </a:r>
          </a:p>
        </p:txBody>
      </p:sp>
      <p:sp>
        <p:nvSpPr>
          <p:cNvPr id="5" name="TextBox 5"/>
          <p:cNvSpPr txBox="1"/>
          <p:nvPr/>
        </p:nvSpPr>
        <p:spPr>
          <a:xfrm>
            <a:off x="838200" y="7962900"/>
            <a:ext cx="16840200" cy="2002600"/>
          </a:xfrm>
          <a:prstGeom prst="rect">
            <a:avLst/>
          </a:prstGeom>
          <a:noFill/>
        </p:spPr>
        <p:txBody>
          <a:bodyPr wrap="square" lIns="0" tIns="0" rIns="0" bIns="0" rtlCol="0" anchor="t">
            <a:spAutoFit/>
          </a:bodyPr>
          <a:lstStyle/>
          <a:p>
            <a:pPr>
              <a:lnSpc>
                <a:spcPts val="3080"/>
              </a:lnSpc>
              <a:spcBef>
                <a:spcPct val="0"/>
              </a:spcBef>
            </a:pPr>
            <a:r>
              <a:rPr lang="en-IN" sz="3200" b="1" dirty="0">
                <a:effectLst/>
                <a:latin typeface="Lucida Sans" panose="020B0602030504020204" pitchFamily="34" charset="0"/>
                <a:ea typeface="Segoe UI Symbol" panose="020B0502040204020203" pitchFamily="34" charset="0"/>
              </a:rPr>
              <a:t>The revolving balance varies significantly across different grades. Grade A has the lowest balance, suggesting strong repayment behaviour. Conversely, Grade G has the highest balance, which could indicate higher risk associated with these loans. Within each grade, subgrades also show varying balances, which may provide insight into specific credit quality within broader categories."</a:t>
            </a:r>
            <a:endParaRPr lang="en-US" sz="2800" b="1" dirty="0">
              <a:solidFill>
                <a:srgbClr val="00694C"/>
              </a:solidFill>
              <a:latin typeface="Lucida Sans" panose="020B0602030504020204" pitchFamily="34" charset="0"/>
              <a:ea typeface="Segoe UI Symbol" panose="020B0502040204020203" pitchFamily="34" charset="0"/>
              <a:cs typeface="Raleway Semi-Bold"/>
              <a:sym typeface="Raleway Semi-Bold"/>
            </a:endParaRPr>
          </a:p>
        </p:txBody>
      </p:sp>
      <p:pic>
        <p:nvPicPr>
          <p:cNvPr id="8" name="Picture 7">
            <a:extLst>
              <a:ext uri="{FF2B5EF4-FFF2-40B4-BE49-F238E27FC236}">
                <a16:creationId xmlns:a16="http://schemas.microsoft.com/office/drawing/2014/main" id="{75484A68-5B0A-2421-C626-509929FBD99D}"/>
              </a:ext>
            </a:extLst>
          </p:cNvPr>
          <p:cNvPicPr>
            <a:picLocks noChangeAspect="1"/>
          </p:cNvPicPr>
          <p:nvPr/>
        </p:nvPicPr>
        <p:blipFill>
          <a:blip r:embed="rId2"/>
          <a:stretch>
            <a:fillRect/>
          </a:stretch>
        </p:blipFill>
        <p:spPr>
          <a:xfrm>
            <a:off x="685800" y="1257300"/>
            <a:ext cx="16840200" cy="5943600"/>
          </a:xfrm>
          <a:prstGeom prst="rect">
            <a:avLst/>
          </a:prstGeom>
          <a:effectLst>
            <a:glow rad="241300">
              <a:srgbClr val="00694C">
                <a:alpha val="56000"/>
              </a:srgbClr>
            </a:glow>
            <a:reflection blurRad="6350" stA="26000" endPos="40000" dist="101600" dir="5400000" sy="-100000" algn="bl" rotWithShape="0"/>
          </a:effectLst>
        </p:spPr>
      </p:pic>
    </p:spTree>
    <p:extLst>
      <p:ext uri="{BB962C8B-B14F-4D97-AF65-F5344CB8AC3E}">
        <p14:creationId xmlns:p14="http://schemas.microsoft.com/office/powerpoint/2010/main" val="3162874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0-#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ppt_x"/>
                                          </p:val>
                                        </p:tav>
                                        <p:tav tm="100000">
                                          <p:val>
                                            <p:strVal val="#ppt_x"/>
                                          </p:val>
                                        </p:tav>
                                      </p:tavLst>
                                    </p:anim>
                                    <p:anim calcmode="lin" valueType="num">
                                      <p:cBhvr additive="base">
                                        <p:cTn id="16"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4" name="TextBox 4"/>
          <p:cNvSpPr txBox="1"/>
          <p:nvPr/>
        </p:nvSpPr>
        <p:spPr>
          <a:xfrm>
            <a:off x="1066800" y="429458"/>
            <a:ext cx="16154400" cy="1448858"/>
          </a:xfrm>
          <a:prstGeom prst="rect">
            <a:avLst/>
          </a:prstGeom>
          <a:noFill/>
        </p:spPr>
        <p:txBody>
          <a:bodyPr wrap="square" lIns="0" tIns="0" rIns="0" bIns="0" rtlCol="0" anchor="t">
            <a:spAutoFit/>
          </a:bodyPr>
          <a:lstStyle/>
          <a:p>
            <a:pPr marL="0" lvl="1" indent="0" algn="ctr">
              <a:lnSpc>
                <a:spcPts val="5797"/>
              </a:lnSpc>
            </a:pPr>
            <a:r>
              <a:rPr lang="en-US" sz="4800" b="1" spc="-296" dirty="0">
                <a:solidFill>
                  <a:srgbClr val="00694C"/>
                </a:solidFill>
                <a:latin typeface="Raleway Medium"/>
                <a:ea typeface="Raleway Medium"/>
                <a:cs typeface="Raleway Medium"/>
                <a:sym typeface="Raleway Medium"/>
              </a:rPr>
              <a:t>KPI III – Total Payment for Verified Status Vs Total Payment for </a:t>
            </a:r>
          </a:p>
          <a:p>
            <a:pPr marL="0" lvl="1" indent="0" algn="ctr">
              <a:lnSpc>
                <a:spcPts val="5797"/>
              </a:lnSpc>
            </a:pPr>
            <a:r>
              <a:rPr lang="en-US" sz="4800" b="1" spc="-296" dirty="0">
                <a:solidFill>
                  <a:srgbClr val="00694C"/>
                </a:solidFill>
                <a:latin typeface="Raleway Medium"/>
                <a:ea typeface="Raleway Medium"/>
                <a:cs typeface="Raleway Medium"/>
                <a:sym typeface="Raleway Medium"/>
              </a:rPr>
              <a:t>Non Verified Status </a:t>
            </a:r>
          </a:p>
        </p:txBody>
      </p:sp>
      <p:sp>
        <p:nvSpPr>
          <p:cNvPr id="5" name="TextBox 5"/>
          <p:cNvSpPr txBox="1"/>
          <p:nvPr/>
        </p:nvSpPr>
        <p:spPr>
          <a:xfrm>
            <a:off x="-228600" y="7810500"/>
            <a:ext cx="18288000" cy="2308324"/>
          </a:xfrm>
          <a:prstGeom prst="rect">
            <a:avLst/>
          </a:prstGeom>
          <a:noFill/>
        </p:spPr>
        <p:txBody>
          <a:bodyPr wrap="square" lIns="0" tIns="0" rIns="0" bIns="0" rtlCol="0" anchor="t">
            <a:spAutoFit/>
          </a:bodyPr>
          <a:lstStyle/>
          <a:p>
            <a:pPr marL="408940" algn="just">
              <a:spcAft>
                <a:spcPts val="800"/>
              </a:spcAft>
            </a:pPr>
            <a:r>
              <a:rPr lang="en-IN" sz="3000" b="1" kern="0" dirty="0">
                <a:effectLst/>
                <a:latin typeface="Lucida Sans" panose="020B0602030504020204" pitchFamily="34" charset="0"/>
                <a:ea typeface="Times New Roman" panose="02020603050405020304" pitchFamily="18" charset="0"/>
                <a:cs typeface="Times New Roman" panose="02020603050405020304" pitchFamily="18" charset="0"/>
              </a:rPr>
              <a:t>"Verified payments total $219.89 million, which is substantially higher than the $153.54 million from non-verified sources. This indicates that the majority of the total payments are from verified loans, reflecting a more reliable source of payment. The larger amount in verified payments highlights the importance of maintaining thorough verification processes so that we can convert non verified to verified payment."</a:t>
            </a:r>
            <a:endParaRPr lang="en-IN" sz="3000" b="1" kern="100" dirty="0">
              <a:effectLst/>
              <a:latin typeface="Lucida Sans" panose="020B0602030504020204" pitchFamily="34" charset="0"/>
              <a:ea typeface="Calibri" panose="020F0502020204030204" pitchFamily="34" charset="0"/>
              <a:cs typeface="Times New Roman" panose="02020603050405020304" pitchFamily="18" charset="0"/>
            </a:endParaRPr>
          </a:p>
        </p:txBody>
      </p:sp>
      <p:pic>
        <p:nvPicPr>
          <p:cNvPr id="14" name="Picture 13">
            <a:extLst>
              <a:ext uri="{FF2B5EF4-FFF2-40B4-BE49-F238E27FC236}">
                <a16:creationId xmlns:a16="http://schemas.microsoft.com/office/drawing/2014/main" id="{436F0117-D73E-D69A-5324-465130951714}"/>
              </a:ext>
            </a:extLst>
          </p:cNvPr>
          <p:cNvPicPr>
            <a:picLocks noChangeAspect="1"/>
          </p:cNvPicPr>
          <p:nvPr/>
        </p:nvPicPr>
        <p:blipFill>
          <a:blip r:embed="rId2"/>
          <a:srcRect l="906" t="6220" r="-458" b="2345"/>
          <a:stretch/>
        </p:blipFill>
        <p:spPr>
          <a:xfrm>
            <a:off x="1828800" y="3162300"/>
            <a:ext cx="8382000" cy="2971800"/>
          </a:xfrm>
          <a:prstGeom prst="rect">
            <a:avLst/>
          </a:prstGeom>
          <a:effectLst>
            <a:glow rad="63500">
              <a:srgbClr val="00694C">
                <a:alpha val="40000"/>
              </a:srgbClr>
            </a:glow>
          </a:effectLst>
        </p:spPr>
      </p:pic>
      <p:grpSp>
        <p:nvGrpSpPr>
          <p:cNvPr id="20" name="Group 19">
            <a:extLst>
              <a:ext uri="{FF2B5EF4-FFF2-40B4-BE49-F238E27FC236}">
                <a16:creationId xmlns:a16="http://schemas.microsoft.com/office/drawing/2014/main" id="{026A130C-B113-6A4F-A201-FECBA4AB5962}"/>
              </a:ext>
            </a:extLst>
          </p:cNvPr>
          <p:cNvGrpSpPr/>
          <p:nvPr/>
        </p:nvGrpSpPr>
        <p:grpSpPr>
          <a:xfrm>
            <a:off x="11277600" y="1943100"/>
            <a:ext cx="6168672" cy="5412392"/>
            <a:chOff x="11277602" y="1878316"/>
            <a:chExt cx="6168672" cy="5412392"/>
          </a:xfrm>
        </p:grpSpPr>
        <p:pic>
          <p:nvPicPr>
            <p:cNvPr id="17" name="Picture 16">
              <a:extLst>
                <a:ext uri="{FF2B5EF4-FFF2-40B4-BE49-F238E27FC236}">
                  <a16:creationId xmlns:a16="http://schemas.microsoft.com/office/drawing/2014/main" id="{A2B17C87-AAF0-3835-C339-6F9A9134DCCB}"/>
                </a:ext>
              </a:extLst>
            </p:cNvPr>
            <p:cNvPicPr>
              <a:picLocks noChangeAspect="1"/>
            </p:cNvPicPr>
            <p:nvPr/>
          </p:nvPicPr>
          <p:blipFill>
            <a:blip r:embed="rId3"/>
            <a:srcRect l="21039" r="19345"/>
            <a:stretch/>
          </p:blipFill>
          <p:spPr>
            <a:xfrm>
              <a:off x="11277602" y="1878316"/>
              <a:ext cx="5943598" cy="5412392"/>
            </a:xfrm>
            <a:prstGeom prst="rect">
              <a:avLst/>
            </a:prstGeom>
            <a:effectLst>
              <a:glow rad="241300">
                <a:srgbClr val="00694C">
                  <a:alpha val="56000"/>
                </a:srgbClr>
              </a:glow>
              <a:reflection blurRad="6350" stA="26000" endPos="40000" dist="101600" dir="5400000" sy="-100000" algn="bl" rotWithShape="0"/>
            </a:effectLst>
          </p:spPr>
        </p:pic>
        <p:sp>
          <p:nvSpPr>
            <p:cNvPr id="18" name="TextBox 17">
              <a:extLst>
                <a:ext uri="{FF2B5EF4-FFF2-40B4-BE49-F238E27FC236}">
                  <a16:creationId xmlns:a16="http://schemas.microsoft.com/office/drawing/2014/main" id="{955F8F38-8C6B-4642-C92D-A1D4819DD710}"/>
                </a:ext>
              </a:extLst>
            </p:cNvPr>
            <p:cNvSpPr txBox="1"/>
            <p:nvPr/>
          </p:nvSpPr>
          <p:spPr>
            <a:xfrm>
              <a:off x="11277602" y="5062595"/>
              <a:ext cx="2103825" cy="523220"/>
            </a:xfrm>
            <a:prstGeom prst="rect">
              <a:avLst/>
            </a:prstGeom>
            <a:noFill/>
          </p:spPr>
          <p:txBody>
            <a:bodyPr wrap="square" rtlCol="0">
              <a:spAutoFit/>
            </a:bodyPr>
            <a:lstStyle/>
            <a:p>
              <a:r>
                <a:rPr lang="en-IN" sz="2800" b="1" dirty="0"/>
                <a:t>Verified</a:t>
              </a:r>
            </a:p>
          </p:txBody>
        </p:sp>
        <p:sp>
          <p:nvSpPr>
            <p:cNvPr id="19" name="TextBox 18">
              <a:extLst>
                <a:ext uri="{FF2B5EF4-FFF2-40B4-BE49-F238E27FC236}">
                  <a16:creationId xmlns:a16="http://schemas.microsoft.com/office/drawing/2014/main" id="{7CEFF579-D547-C6D4-6BD6-298593426A77}"/>
                </a:ext>
              </a:extLst>
            </p:cNvPr>
            <p:cNvSpPr txBox="1"/>
            <p:nvPr/>
          </p:nvSpPr>
          <p:spPr>
            <a:xfrm>
              <a:off x="15084074" y="3640525"/>
              <a:ext cx="2362200" cy="523220"/>
            </a:xfrm>
            <a:prstGeom prst="rect">
              <a:avLst/>
            </a:prstGeom>
            <a:noFill/>
          </p:spPr>
          <p:txBody>
            <a:bodyPr wrap="square" rtlCol="0">
              <a:spAutoFit/>
            </a:bodyPr>
            <a:lstStyle/>
            <a:p>
              <a:r>
                <a:rPr lang="en-IN" sz="2800" b="1" dirty="0"/>
                <a:t>Non-Verified</a:t>
              </a:r>
            </a:p>
          </p:txBody>
        </p:sp>
      </p:grpSp>
    </p:spTree>
    <p:extLst>
      <p:ext uri="{BB962C8B-B14F-4D97-AF65-F5344CB8AC3E}">
        <p14:creationId xmlns:p14="http://schemas.microsoft.com/office/powerpoint/2010/main" val="413448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0-#ppt_w/2"/>
                                          </p:val>
                                        </p:tav>
                                        <p:tav tm="100000">
                                          <p:val>
                                            <p:strVal val="#ppt_x"/>
                                          </p:val>
                                        </p:tav>
                                      </p:tavLst>
                                    </p:anim>
                                    <p:anim calcmode="lin" valueType="num">
                                      <p:cBhvr additive="base">
                                        <p:cTn id="12" dur="10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1+#ppt_w/2"/>
                                          </p:val>
                                        </p:tav>
                                        <p:tav tm="100000">
                                          <p:val>
                                            <p:strVal val="#ppt_x"/>
                                          </p:val>
                                        </p:tav>
                                      </p:tavLst>
                                    </p:anim>
                                    <p:anim calcmode="lin" valueType="num">
                                      <p:cBhvr additive="base">
                                        <p:cTn id="16" dur="1000" fill="hold"/>
                                        <p:tgtEl>
                                          <p:spTgt spid="20"/>
                                        </p:tgtEl>
                                        <p:attrNameLst>
                                          <p:attrName>ppt_y</p:attrName>
                                        </p:attrNameLst>
                                      </p:cBhvr>
                                      <p:tavLst>
                                        <p:tav tm="0">
                                          <p:val>
                                            <p:strVal val="#ppt_y"/>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1000" fill="hold"/>
                                        <p:tgtEl>
                                          <p:spTgt spid="5"/>
                                        </p:tgtEl>
                                        <p:attrNameLst>
                                          <p:attrName>ppt_x</p:attrName>
                                        </p:attrNameLst>
                                      </p:cBhvr>
                                      <p:tavLst>
                                        <p:tav tm="0">
                                          <p:val>
                                            <p:strVal val="#ppt_x"/>
                                          </p:val>
                                        </p:tav>
                                        <p:tav tm="100000">
                                          <p:val>
                                            <p:strVal val="#ppt_x"/>
                                          </p:val>
                                        </p:tav>
                                      </p:tavLst>
                                    </p:anim>
                                    <p:anim calcmode="lin" valueType="num">
                                      <p:cBhvr additive="base">
                                        <p:cTn id="20"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4" name="TextBox 4"/>
          <p:cNvSpPr txBox="1"/>
          <p:nvPr/>
        </p:nvSpPr>
        <p:spPr>
          <a:xfrm>
            <a:off x="1066800" y="429458"/>
            <a:ext cx="16154400" cy="705065"/>
          </a:xfrm>
          <a:prstGeom prst="rect">
            <a:avLst/>
          </a:prstGeom>
          <a:noFill/>
        </p:spPr>
        <p:txBody>
          <a:bodyPr wrap="square" lIns="0" tIns="0" rIns="0" bIns="0" rtlCol="0" anchor="t">
            <a:spAutoFit/>
          </a:bodyPr>
          <a:lstStyle/>
          <a:p>
            <a:pPr marL="0" lvl="1" indent="0" algn="ctr">
              <a:lnSpc>
                <a:spcPts val="5797"/>
              </a:lnSpc>
            </a:pPr>
            <a:r>
              <a:rPr lang="en-US" sz="4800" b="1" spc="-296" dirty="0">
                <a:solidFill>
                  <a:srgbClr val="00694C"/>
                </a:solidFill>
                <a:latin typeface="Raleway Medium"/>
                <a:ea typeface="Raleway Medium"/>
                <a:cs typeface="Raleway Medium"/>
                <a:sym typeface="Raleway Medium"/>
              </a:rPr>
              <a:t>KPI IV – State wise Loan Status</a:t>
            </a:r>
          </a:p>
        </p:txBody>
      </p:sp>
      <p:sp>
        <p:nvSpPr>
          <p:cNvPr id="5" name="TextBox 5"/>
          <p:cNvSpPr txBox="1"/>
          <p:nvPr/>
        </p:nvSpPr>
        <p:spPr>
          <a:xfrm>
            <a:off x="-228600" y="7898130"/>
            <a:ext cx="18288000" cy="1969770"/>
          </a:xfrm>
          <a:prstGeom prst="rect">
            <a:avLst/>
          </a:prstGeom>
          <a:noFill/>
        </p:spPr>
        <p:txBody>
          <a:bodyPr wrap="square" lIns="0" tIns="0" rIns="0" bIns="0" rtlCol="0" anchor="t">
            <a:spAutoFit/>
          </a:bodyPr>
          <a:lstStyle/>
          <a:p>
            <a:pPr marL="408940" algn="just">
              <a:spcAft>
                <a:spcPts val="800"/>
              </a:spcAft>
            </a:pPr>
            <a:r>
              <a:rPr lang="en-US" sz="3200" b="1" kern="0" dirty="0">
                <a:effectLst/>
                <a:latin typeface="Lucida Sans" panose="020B0602030504020204" pitchFamily="34" charset="0"/>
                <a:ea typeface="Times New Roman" panose="02020603050405020304" pitchFamily="18" charset="0"/>
                <a:cs typeface="Times New Roman" panose="02020603050405020304" pitchFamily="18" charset="0"/>
              </a:rPr>
              <a:t>California, New York, and Florida have the highest number of loans, reflecting high borrowing activity in these states. States with fewer loans, such as Maine and Montana, show lower borrowing rates, which may be due to smaller population sizes or different economic conditions."</a:t>
            </a:r>
            <a:endParaRPr lang="en-IN" sz="4800" b="1" kern="100" dirty="0">
              <a:effectLst/>
              <a:latin typeface="Lucida Sans" panose="020B0602030504020204" pitchFamily="34" charset="0"/>
              <a:ea typeface="Calibri" panose="020F0502020204030204" pitchFamily="34" charset="0"/>
              <a:cs typeface="Times New Roman" panose="02020603050405020304" pitchFamily="18" charset="0"/>
            </a:endParaRPr>
          </a:p>
        </p:txBody>
      </p:sp>
      <p:graphicFrame>
        <p:nvGraphicFramePr>
          <p:cNvPr id="6" name="Chart 5">
            <a:extLst>
              <a:ext uri="{FF2B5EF4-FFF2-40B4-BE49-F238E27FC236}">
                <a16:creationId xmlns:a16="http://schemas.microsoft.com/office/drawing/2014/main" id="{46745BE5-CB11-C19F-493E-57ADBD82FC86}"/>
              </a:ext>
            </a:extLst>
          </p:cNvPr>
          <p:cNvGraphicFramePr>
            <a:graphicFrameLocks/>
          </p:cNvGraphicFramePr>
          <p:nvPr>
            <p:extLst>
              <p:ext uri="{D42A27DB-BD31-4B8C-83A1-F6EECF244321}">
                <p14:modId xmlns:p14="http://schemas.microsoft.com/office/powerpoint/2010/main" val="3436689312"/>
              </p:ext>
            </p:extLst>
          </p:nvPr>
        </p:nvGraphicFramePr>
        <p:xfrm>
          <a:off x="7391400" y="2113973"/>
          <a:ext cx="10896600" cy="4934526"/>
        </p:xfrm>
        <a:graphic>
          <a:graphicData uri="http://schemas.openxmlformats.org/drawingml/2006/chart">
            <c:chart xmlns:c="http://schemas.openxmlformats.org/drawingml/2006/chart" xmlns:r="http://schemas.openxmlformats.org/officeDocument/2006/relationships" r:id="rId2"/>
          </a:graphicData>
        </a:graphic>
      </p:graphicFrame>
      <p:pic>
        <p:nvPicPr>
          <p:cNvPr id="11" name="Picture 10">
            <a:extLst>
              <a:ext uri="{FF2B5EF4-FFF2-40B4-BE49-F238E27FC236}">
                <a16:creationId xmlns:a16="http://schemas.microsoft.com/office/drawing/2014/main" id="{B5502F34-2EEB-1CE8-BBC6-8C63A15E1CC8}"/>
              </a:ext>
            </a:extLst>
          </p:cNvPr>
          <p:cNvPicPr>
            <a:picLocks noChangeAspect="1"/>
          </p:cNvPicPr>
          <p:nvPr/>
        </p:nvPicPr>
        <p:blipFill>
          <a:blip r:embed="rId3"/>
          <a:stretch>
            <a:fillRect/>
          </a:stretch>
        </p:blipFill>
        <p:spPr>
          <a:xfrm>
            <a:off x="582707" y="1533294"/>
            <a:ext cx="6526307" cy="5515205"/>
          </a:xfrm>
          <a:prstGeom prst="rect">
            <a:avLst/>
          </a:prstGeom>
          <a:effectLst>
            <a:glow rad="241300">
              <a:srgbClr val="00694C">
                <a:alpha val="56000"/>
              </a:srgbClr>
            </a:glow>
            <a:reflection blurRad="6350" stA="26000" endPos="40000" dist="101600" dir="5400000" sy="-100000" algn="bl" rotWithShape="0"/>
          </a:effectLst>
        </p:spPr>
      </p:pic>
    </p:spTree>
    <p:extLst>
      <p:ext uri="{BB962C8B-B14F-4D97-AF65-F5344CB8AC3E}">
        <p14:creationId xmlns:p14="http://schemas.microsoft.com/office/powerpoint/2010/main" val="686128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0-#ppt_w/2"/>
                                          </p:val>
                                        </p:tav>
                                        <p:tav tm="100000">
                                          <p:val>
                                            <p:strVal val="#ppt_x"/>
                                          </p:val>
                                        </p:tav>
                                      </p:tavLst>
                                    </p:anim>
                                    <p:anim calcmode="lin" valueType="num">
                                      <p:cBhvr additive="base">
                                        <p:cTn id="12" dur="10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1+#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1000" fill="hold"/>
                                        <p:tgtEl>
                                          <p:spTgt spid="5"/>
                                        </p:tgtEl>
                                        <p:attrNameLst>
                                          <p:attrName>ppt_x</p:attrName>
                                        </p:attrNameLst>
                                      </p:cBhvr>
                                      <p:tavLst>
                                        <p:tav tm="0">
                                          <p:val>
                                            <p:strVal val="#ppt_x"/>
                                          </p:val>
                                        </p:tav>
                                        <p:tav tm="100000">
                                          <p:val>
                                            <p:strVal val="#ppt_x"/>
                                          </p:val>
                                        </p:tav>
                                      </p:tavLst>
                                    </p:anim>
                                    <p:anim calcmode="lin" valueType="num">
                                      <p:cBhvr additive="base">
                                        <p:cTn id="20"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Graphic spid="6" grpId="0">
        <p:bldAsOne/>
      </p:bldGraphic>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687</TotalTime>
  <Words>1271</Words>
  <Application>Microsoft Office PowerPoint</Application>
  <PresentationFormat>Custom</PresentationFormat>
  <Paragraphs>163</Paragraphs>
  <Slides>29</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29</vt:i4>
      </vt:variant>
    </vt:vector>
  </HeadingPairs>
  <TitlesOfParts>
    <vt:vector size="42" baseType="lpstr">
      <vt:lpstr>Calibri</vt:lpstr>
      <vt:lpstr>Raleway Medium</vt:lpstr>
      <vt:lpstr>Georgia</vt:lpstr>
      <vt:lpstr>Bahnschrift SemiBold</vt:lpstr>
      <vt:lpstr>Arial</vt:lpstr>
      <vt:lpstr>Perpetua Titling MT</vt:lpstr>
      <vt:lpstr>Courier New</vt:lpstr>
      <vt:lpstr>Bahnschrift</vt:lpstr>
      <vt:lpstr>Lucida Sans</vt:lpstr>
      <vt:lpstr>Wingdings</vt:lpstr>
      <vt:lpstr>High Tower Text</vt:lpstr>
      <vt:lpstr>Comic Sans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LOAN ANALYSIS REPORT OVERVIEW</dc:title>
  <dc:creator>SOHIL NADAF</dc:creator>
  <cp:lastModifiedBy>Sohil Nadaf</cp:lastModifiedBy>
  <cp:revision>18</cp:revision>
  <dcterms:created xsi:type="dcterms:W3CDTF">2006-08-16T00:00:00Z</dcterms:created>
  <dcterms:modified xsi:type="dcterms:W3CDTF">2024-09-30T19:23:07Z</dcterms:modified>
  <dc:identifier>DAGPmRrLwKk</dc:identifier>
  <cp:contentStatus/>
</cp:coreProperties>
</file>